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2"/>
  </p:notesMasterIdLst>
  <p:handoutMasterIdLst>
    <p:handoutMasterId r:id="rId43"/>
  </p:handoutMasterIdLst>
  <p:sldIdLst>
    <p:sldId id="256" r:id="rId2"/>
    <p:sldId id="523" r:id="rId3"/>
    <p:sldId id="484" r:id="rId4"/>
    <p:sldId id="489" r:id="rId5"/>
    <p:sldId id="490" r:id="rId6"/>
    <p:sldId id="485" r:id="rId7"/>
    <p:sldId id="491" r:id="rId8"/>
    <p:sldId id="492" r:id="rId9"/>
    <p:sldId id="493" r:id="rId10"/>
    <p:sldId id="473" r:id="rId11"/>
    <p:sldId id="399" r:id="rId12"/>
    <p:sldId id="401" r:id="rId13"/>
    <p:sldId id="402" r:id="rId14"/>
    <p:sldId id="403" r:id="rId15"/>
    <p:sldId id="404" r:id="rId16"/>
    <p:sldId id="361" r:id="rId17"/>
    <p:sldId id="357" r:id="rId18"/>
    <p:sldId id="465" r:id="rId19"/>
    <p:sldId id="451" r:id="rId20"/>
    <p:sldId id="505" r:id="rId21"/>
    <p:sldId id="506" r:id="rId22"/>
    <p:sldId id="499" r:id="rId23"/>
    <p:sldId id="516" r:id="rId24"/>
    <p:sldId id="517" r:id="rId25"/>
    <p:sldId id="518" r:id="rId26"/>
    <p:sldId id="464" r:id="rId27"/>
    <p:sldId id="509" r:id="rId28"/>
    <p:sldId id="510" r:id="rId29"/>
    <p:sldId id="497" r:id="rId30"/>
    <p:sldId id="511" r:id="rId31"/>
    <p:sldId id="501" r:id="rId32"/>
    <p:sldId id="502" r:id="rId33"/>
    <p:sldId id="503" r:id="rId34"/>
    <p:sldId id="514" r:id="rId35"/>
    <p:sldId id="521" r:id="rId36"/>
    <p:sldId id="520" r:id="rId37"/>
    <p:sldId id="522" r:id="rId38"/>
    <p:sldId id="524" r:id="rId39"/>
    <p:sldId id="504" r:id="rId40"/>
    <p:sldId id="500" r:id="rId41"/>
  </p:sldIdLst>
  <p:sldSz cx="9144000" cy="6858000" type="screen4x3"/>
  <p:notesSz cx="7010400" cy="9296400"/>
  <p:defaultTextStyle>
    <a:defPPr>
      <a:defRPr lang="nb-NO"/>
    </a:defPPr>
    <a:lvl1pPr algn="l" rtl="0" fontAlgn="base">
      <a:spcBef>
        <a:spcPct val="20000"/>
      </a:spcBef>
      <a:spcAft>
        <a:spcPct val="0"/>
      </a:spcAft>
      <a:buClr>
        <a:schemeClr val="bg2"/>
      </a:buClr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A7D"/>
    <a:srgbClr val="003B7D"/>
    <a:srgbClr val="FFFFFF"/>
    <a:srgbClr val="3EA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1" autoAdjust="0"/>
    <p:restoredTop sz="91468"/>
  </p:normalViewPr>
  <p:slideViewPr>
    <p:cSldViewPr>
      <p:cViewPr varScale="1">
        <p:scale>
          <a:sx n="80" d="100"/>
          <a:sy n="80" d="100"/>
        </p:scale>
        <p:origin x="24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02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608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386" cy="4651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77" y="0"/>
            <a:ext cx="3038386" cy="4651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7CEB-65FA-2246-8E16-43511043D70A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6385"/>
            <a:ext cx="5608320" cy="418308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797"/>
            <a:ext cx="3038386" cy="4651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77" y="8829797"/>
            <a:ext cx="3038386" cy="4651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39AA5-A905-3D42-BAA3-EC71DDE1D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5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r>
              <a:rPr lang="en-US" baseline="0" dirty="0" smtClean="0"/>
              <a:t> generation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Generation (renewable) connected to the distribution system.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Rethinking system design: not just a question of moving electricity in bulk from large power plants to load centers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High shares of intermittent renewable generation.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Unpredictable generation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Needs to be balanced -&gt; excess generation exported, deficit generation imported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Transmission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59A45-1471-4555-B5D5-EEF54545654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204864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nb-NO" noProof="0" smtClean="0"/>
          </a:p>
        </p:txBody>
      </p:sp>
      <p:pic>
        <p:nvPicPr>
          <p:cNvPr id="15363" name="Picture 3" descr="F:\prosjekter aktuelle\cenSES_web\PPmal\logoer partner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13" y="6280150"/>
            <a:ext cx="8529637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:\prosjekter aktuelle\cenSES_web\PPmal\censeslogo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3" y="0"/>
            <a:ext cx="19192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F:\prosjekter aktuelle\cenSES_web\PPmal\fmelogo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440" y="0"/>
            <a:ext cx="508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C6333-7B55-4FD1-9497-1190AD7142EC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9903289"/>
      </p:ext>
    </p:extLst>
  </p:cSld>
  <p:clrMapOvr>
    <a:masterClrMapping/>
  </p:clrMapOvr>
  <p:transition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4800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04ED38-7A1D-496C-A03E-9366FAEC3390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7565744"/>
      </p:ext>
    </p:extLst>
  </p:cSld>
  <p:clrMapOvr>
    <a:masterClrMapping/>
  </p:clrMapOvr>
  <p:transition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3429000"/>
          </a:xfrm>
        </p:spPr>
        <p:txBody>
          <a:bodyPr/>
          <a:lstStyle/>
          <a:p>
            <a:r>
              <a:rPr lang="en-US" smtClean="0"/>
              <a:t>Click icon to add clip art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B0883DF-3161-44FD-AF5E-8CF5E06E5331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2076938"/>
      </p:ext>
    </p:extLst>
  </p:cSld>
  <p:clrMapOvr>
    <a:masterClrMapping/>
  </p:clrMapOvr>
  <p:transition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72816"/>
            <a:ext cx="77724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558924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6A0FA-E50E-4317-802E-D45CE66FF125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7216038"/>
      </p:ext>
    </p:extLst>
  </p:cSld>
  <p:clrMapOvr>
    <a:masterClrMapping/>
  </p:clrMapOvr>
  <p:transition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DB3134-BA69-4B7F-B838-81695181F4AE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5006069"/>
      </p:ext>
    </p:extLst>
  </p:cSld>
  <p:clrMapOvr>
    <a:masterClrMapping/>
  </p:clrMapOvr>
  <p:transition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0FEB8-0B60-4042-9D26-B1A423628E5F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4753962"/>
      </p:ext>
    </p:extLst>
  </p:cSld>
  <p:clrMapOvr>
    <a:masterClrMapping/>
  </p:clrMapOvr>
  <p:transition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6A78FF-3403-473B-952F-E266A4FEC540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7750373"/>
      </p:ext>
    </p:extLst>
  </p:cSld>
  <p:clrMapOvr>
    <a:masterClrMapping/>
  </p:clrMapOvr>
  <p:transition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583575-D5F3-4D9B-8994-51C18ED56FA5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9528765"/>
      </p:ext>
    </p:extLst>
  </p:cSld>
  <p:clrMapOvr>
    <a:masterClrMapping/>
  </p:clrMapOvr>
  <p:transition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5F61A9-ED28-4E65-BC6B-1148B8C8AFD0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683198"/>
      </p:ext>
    </p:extLst>
  </p:cSld>
  <p:clrMapOvr>
    <a:masterClrMapping/>
  </p:clrMapOvr>
  <p:transition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AFBF8B-DC49-4B32-B989-8C3E3A6B6544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6745122"/>
      </p:ext>
    </p:extLst>
  </p:cSld>
  <p:clrMapOvr>
    <a:masterClrMapping/>
  </p:clrMapOvr>
  <p:transition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E9147-0966-4670-B41D-CC771A681569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6529502"/>
      </p:ext>
    </p:extLst>
  </p:cSld>
  <p:clrMapOvr>
    <a:masterClrMapping/>
  </p:clrMapOvr>
  <p:transition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b-NO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nb-NO" smtClean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nb-NO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nb-NO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A9589771-F5B7-42FB-8C19-C0ADEA15EB7A}" type="slidenum">
              <a:rPr lang="nb-NO"/>
              <a:pPr/>
              <a:t>‹#›</a:t>
            </a:fld>
            <a:endParaRPr lang="nb-NO"/>
          </a:p>
        </p:txBody>
      </p:sp>
      <p:pic>
        <p:nvPicPr>
          <p:cNvPr id="14344" name="Picture 8" descr="F:\prosjekter aktuelle\cenSES_web\PPmal\censeslogo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3" y="0"/>
            <a:ext cx="19192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 descr="F:\prosjekter aktuelle\cenSES_web\PPmal\fmelogo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440" y="0"/>
            <a:ext cx="508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>
    <p:cover dir="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B7D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defRPr sz="3200">
          <a:solidFill>
            <a:srgbClr val="3EA3C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800">
          <a:solidFill>
            <a:srgbClr val="3EA3C8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400">
          <a:solidFill>
            <a:srgbClr val="3EA3C8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jpe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\prosjekter aktuelle\cenSES_web\PPmal\logoer partner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13" y="6280150"/>
            <a:ext cx="8529637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92129" y="1256291"/>
            <a:ext cx="55739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9933"/>
                </a:solidFill>
                <a:latin typeface="Arial" charset="0"/>
              </a:defRPr>
            </a:lvl9pPr>
          </a:lstStyle>
          <a:p>
            <a:r>
              <a:rPr lang="nb-NO" sz="2800" dirty="0" smtClean="0"/>
              <a:t>Energy and </a:t>
            </a:r>
            <a:r>
              <a:rPr lang="nb-NO" sz="2800" dirty="0" err="1" smtClean="0"/>
              <a:t>climate</a:t>
            </a:r>
            <a:r>
              <a:rPr lang="nb-NO" sz="2800" dirty="0" smtClean="0"/>
              <a:t> </a:t>
            </a:r>
            <a:r>
              <a:rPr lang="nb-NO" sz="2800" dirty="0"/>
              <a:t>– </a:t>
            </a:r>
            <a:endParaRPr lang="nb-NO" sz="2800" dirty="0" smtClean="0"/>
          </a:p>
          <a:p>
            <a:r>
              <a:rPr lang="nb-NO" sz="2800" dirty="0" smtClean="0"/>
              <a:t>a major policy </a:t>
            </a:r>
            <a:r>
              <a:rPr lang="nb-NO" sz="2800" dirty="0" err="1" smtClean="0"/>
              <a:t>challange</a:t>
            </a:r>
            <a:r>
              <a:rPr lang="nb-NO" sz="2800" dirty="0" smtClean="0"/>
              <a:t> </a:t>
            </a:r>
            <a:endParaRPr lang="nb-NO" sz="2800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4" y="721016"/>
            <a:ext cx="3904215" cy="3643238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24168">
            <a:off x="674315" y="3280262"/>
            <a:ext cx="3092698" cy="324032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Rectangle 7"/>
          <p:cNvSpPr/>
          <p:nvPr/>
        </p:nvSpPr>
        <p:spPr>
          <a:xfrm>
            <a:off x="4355976" y="3645024"/>
            <a:ext cx="4572000" cy="523220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>
            <a:spAutoFit/>
          </a:bodyPr>
          <a:lstStyle/>
          <a:p>
            <a:pPr marL="0" indent="0" eaLnBrk="1" hangingPunct="1">
              <a:buFont typeface="Arial" pitchFamily="34" charset="0"/>
              <a:buNone/>
            </a:pPr>
            <a:r>
              <a:rPr lang="nb-NO" sz="2800" dirty="0" smtClean="0">
                <a:solidFill>
                  <a:srgbClr val="00447C"/>
                </a:solidFill>
              </a:rPr>
              <a:t>Asgeir</a:t>
            </a:r>
            <a:r>
              <a:rPr lang="nb-NO" dirty="0" smtClean="0">
                <a:solidFill>
                  <a:srgbClr val="00447C"/>
                </a:solidFill>
              </a:rPr>
              <a:t> </a:t>
            </a:r>
            <a:r>
              <a:rPr lang="nb-NO" sz="2800" dirty="0" smtClean="0">
                <a:solidFill>
                  <a:srgbClr val="00447C"/>
                </a:solidFill>
              </a:rPr>
              <a:t>Tomasgard</a:t>
            </a:r>
            <a:endParaRPr lang="nb-NO" dirty="0">
              <a:solidFill>
                <a:srgbClr val="00447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5976" y="4437112"/>
            <a:ext cx="4572000" cy="1471172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>
            <a:spAutoFit/>
          </a:bodyPr>
          <a:lstStyle/>
          <a:p>
            <a:pPr marL="0" indent="0" eaLnBrk="1" hangingPunct="1">
              <a:buFont typeface="Arial" pitchFamily="34" charset="0"/>
              <a:buNone/>
            </a:pPr>
            <a:r>
              <a:rPr lang="nb-NO" dirty="0" smtClean="0">
                <a:solidFill>
                  <a:srgbClr val="00447C"/>
                </a:solidFill>
              </a:rPr>
              <a:t>Professor Norwegian </a:t>
            </a:r>
            <a:r>
              <a:rPr lang="nb-NO" dirty="0" err="1" smtClean="0">
                <a:solidFill>
                  <a:srgbClr val="00447C"/>
                </a:solidFill>
              </a:rPr>
              <a:t>University</a:t>
            </a:r>
            <a:r>
              <a:rPr lang="nb-NO" dirty="0" smtClean="0">
                <a:solidFill>
                  <a:srgbClr val="00447C"/>
                </a:solidFill>
              </a:rPr>
              <a:t> </a:t>
            </a:r>
            <a:r>
              <a:rPr lang="nb-NO" dirty="0" err="1" smtClean="0">
                <a:solidFill>
                  <a:srgbClr val="00447C"/>
                </a:solidFill>
              </a:rPr>
              <a:t>of</a:t>
            </a:r>
            <a:r>
              <a:rPr lang="nb-NO" dirty="0" smtClean="0">
                <a:solidFill>
                  <a:srgbClr val="00447C"/>
                </a:solidFill>
              </a:rPr>
              <a:t> </a:t>
            </a:r>
            <a:r>
              <a:rPr lang="nb-NO" dirty="0" err="1">
                <a:solidFill>
                  <a:srgbClr val="00447C"/>
                </a:solidFill>
              </a:rPr>
              <a:t>s</a:t>
            </a:r>
            <a:r>
              <a:rPr lang="nb-NO" dirty="0" err="1" smtClean="0">
                <a:solidFill>
                  <a:srgbClr val="00447C"/>
                </a:solidFill>
              </a:rPr>
              <a:t>cience</a:t>
            </a:r>
            <a:r>
              <a:rPr lang="nb-NO" dirty="0" smtClean="0">
                <a:solidFill>
                  <a:srgbClr val="00447C"/>
                </a:solidFill>
              </a:rPr>
              <a:t> and </a:t>
            </a:r>
            <a:r>
              <a:rPr lang="nb-NO" dirty="0" err="1" smtClean="0">
                <a:solidFill>
                  <a:srgbClr val="00447C"/>
                </a:solidFill>
              </a:rPr>
              <a:t>technology</a:t>
            </a:r>
            <a:r>
              <a:rPr lang="nb-NO" dirty="0" smtClean="0">
                <a:solidFill>
                  <a:srgbClr val="00447C"/>
                </a:solidFill>
              </a:rPr>
              <a:t>, Dept. </a:t>
            </a:r>
            <a:r>
              <a:rPr lang="nb-NO" dirty="0" err="1" smtClean="0">
                <a:solidFill>
                  <a:srgbClr val="00447C"/>
                </a:solidFill>
              </a:rPr>
              <a:t>of</a:t>
            </a:r>
            <a:r>
              <a:rPr lang="nb-NO" dirty="0" smtClean="0">
                <a:solidFill>
                  <a:srgbClr val="00447C"/>
                </a:solidFill>
              </a:rPr>
              <a:t> </a:t>
            </a:r>
            <a:r>
              <a:rPr lang="nb-NO" dirty="0" err="1" smtClean="0">
                <a:solidFill>
                  <a:srgbClr val="00447C"/>
                </a:solidFill>
              </a:rPr>
              <a:t>industrial</a:t>
            </a:r>
            <a:r>
              <a:rPr lang="nb-NO" dirty="0" smtClean="0">
                <a:solidFill>
                  <a:srgbClr val="00447C"/>
                </a:solidFill>
              </a:rPr>
              <a:t> </a:t>
            </a:r>
            <a:r>
              <a:rPr lang="nb-NO" dirty="0" err="1" smtClean="0">
                <a:solidFill>
                  <a:srgbClr val="00447C"/>
                </a:solidFill>
              </a:rPr>
              <a:t>economics</a:t>
            </a:r>
            <a:endParaRPr lang="nb-NO" dirty="0" smtClean="0">
              <a:solidFill>
                <a:srgbClr val="00447C"/>
              </a:solidFill>
            </a:endParaRPr>
          </a:p>
          <a:p>
            <a:pPr marL="0" indent="0" eaLnBrk="1" hangingPunct="1">
              <a:buFont typeface="Arial" pitchFamily="34" charset="0"/>
              <a:buNone/>
            </a:pPr>
            <a:endParaRPr lang="nb-NO" dirty="0" smtClean="0">
              <a:solidFill>
                <a:srgbClr val="00447C"/>
              </a:solidFill>
            </a:endParaRPr>
          </a:p>
          <a:p>
            <a:pPr marL="0" indent="0" eaLnBrk="1" hangingPunct="1">
              <a:buFont typeface="Arial" pitchFamily="34" charset="0"/>
              <a:buNone/>
            </a:pPr>
            <a:r>
              <a:rPr lang="nb-NO" dirty="0" err="1" smtClean="0">
                <a:solidFill>
                  <a:srgbClr val="00447C"/>
                </a:solidFill>
              </a:rPr>
              <a:t>Director</a:t>
            </a:r>
            <a:r>
              <a:rPr lang="nb-NO" dirty="0" smtClean="0">
                <a:solidFill>
                  <a:srgbClr val="00447C"/>
                </a:solidFill>
              </a:rPr>
              <a:t>, FME CenSES </a:t>
            </a:r>
          </a:p>
          <a:p>
            <a:pPr marL="0" indent="0" eaLnBrk="1" hangingPunct="1">
              <a:buFont typeface="Arial" pitchFamily="34" charset="0"/>
              <a:buNone/>
            </a:pPr>
            <a:r>
              <a:rPr lang="nb-NO" dirty="0" smtClean="0">
                <a:solidFill>
                  <a:srgbClr val="00447C"/>
                </a:solidFill>
              </a:rPr>
              <a:t>Centre for </a:t>
            </a:r>
            <a:r>
              <a:rPr lang="nb-NO" dirty="0" err="1" smtClean="0">
                <a:solidFill>
                  <a:srgbClr val="00447C"/>
                </a:solidFill>
              </a:rPr>
              <a:t>Sustainable</a:t>
            </a:r>
            <a:r>
              <a:rPr lang="nb-NO" dirty="0" smtClean="0">
                <a:solidFill>
                  <a:srgbClr val="00447C"/>
                </a:solidFill>
              </a:rPr>
              <a:t> Energy Studies</a:t>
            </a:r>
            <a:endParaRPr lang="nb-NO" dirty="0">
              <a:solidFill>
                <a:srgbClr val="00447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0947" y="1844824"/>
            <a:ext cx="7483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</a:rPr>
              <a:t>The challenge with PV and wind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12976"/>
            <a:ext cx="9144000" cy="28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9432"/>
            <a:ext cx="9144000" cy="6541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7" y="5877272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3B7D"/>
                </a:solidFill>
              </a:rPr>
              <a:t>We need to model variations in wind, both the intermittent nature and geographically</a:t>
            </a:r>
            <a:endParaRPr lang="en-US" sz="2000" b="1" dirty="0">
              <a:solidFill>
                <a:srgbClr val="003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66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5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7768"/>
            <a:ext cx="7772400" cy="1143000"/>
          </a:xfrm>
        </p:spPr>
        <p:txBody>
          <a:bodyPr/>
          <a:lstStyle/>
          <a:p>
            <a:r>
              <a:rPr lang="en-US" dirty="0" smtClean="0"/>
              <a:t>European policy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40768"/>
            <a:ext cx="7772400" cy="4221088"/>
          </a:xfrm>
        </p:spPr>
        <p:txBody>
          <a:bodyPr/>
          <a:lstStyle/>
          <a:p>
            <a:pPr marL="0" lvl="0" indent="0">
              <a:buSzPct val="150000"/>
            </a:pPr>
            <a:endParaRPr lang="en-US" sz="2400" dirty="0" smtClean="0"/>
          </a:p>
          <a:p>
            <a:pPr>
              <a:buSzPct val="150000"/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450 </a:t>
            </a:r>
            <a:r>
              <a:rPr lang="en-US" sz="2400" dirty="0">
                <a:solidFill>
                  <a:srgbClr val="000000"/>
                </a:solidFill>
              </a:rPr>
              <a:t>ppm stabilization scenario </a:t>
            </a:r>
            <a:r>
              <a:rPr lang="en-US" sz="2400" dirty="0">
                <a:solidFill>
                  <a:srgbClr val="003B7D"/>
                </a:solidFill>
              </a:rPr>
              <a:t>– A policy scenario where the atmospheric concentration of greenhouse gases is limited to 450 ppm CO</a:t>
            </a:r>
            <a:r>
              <a:rPr lang="en-US" sz="2400" baseline="-25000" dirty="0">
                <a:solidFill>
                  <a:srgbClr val="003B7D"/>
                </a:solidFill>
              </a:rPr>
              <a:t>2</a:t>
            </a:r>
            <a:r>
              <a:rPr lang="en-US" sz="2400" dirty="0">
                <a:solidFill>
                  <a:srgbClr val="003B7D"/>
                </a:solidFill>
              </a:rPr>
              <a:t>-eq by the end of the century. Emission reduction is achieved by implementing a carbon </a:t>
            </a:r>
            <a:r>
              <a:rPr lang="en-US" sz="2400" dirty="0" smtClean="0">
                <a:solidFill>
                  <a:srgbClr val="003B7D"/>
                </a:solidFill>
              </a:rPr>
              <a:t>price</a:t>
            </a:r>
          </a:p>
          <a:p>
            <a:pPr>
              <a:buSzPct val="149000"/>
              <a:buFont typeface="Arial"/>
              <a:buChar char="•"/>
            </a:pPr>
            <a:endParaRPr lang="en-US" sz="2400" dirty="0" smtClean="0">
              <a:solidFill>
                <a:srgbClr val="003B7D"/>
              </a:solidFill>
            </a:endParaRPr>
          </a:p>
          <a:p>
            <a:pPr lvl="0">
              <a:buSzPct val="1490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Global 202020 scenario </a:t>
            </a:r>
            <a:r>
              <a:rPr lang="en-US" sz="2400" dirty="0">
                <a:solidFill>
                  <a:srgbClr val="003A7D"/>
                </a:solidFill>
              </a:rPr>
              <a:t>– A policy scenario inspired by the European 20-20-20 </a:t>
            </a:r>
            <a:r>
              <a:rPr lang="en-US" sz="2400" dirty="0" err="1" smtClean="0">
                <a:solidFill>
                  <a:srgbClr val="003A7D"/>
                </a:solidFill>
              </a:rPr>
              <a:t>targets.Renewable</a:t>
            </a:r>
            <a:r>
              <a:rPr lang="en-US" sz="2400" dirty="0" smtClean="0">
                <a:solidFill>
                  <a:srgbClr val="003A7D"/>
                </a:solidFill>
              </a:rPr>
              <a:t> </a:t>
            </a:r>
            <a:r>
              <a:rPr lang="en-US" sz="2400" dirty="0">
                <a:solidFill>
                  <a:srgbClr val="003A7D"/>
                </a:solidFill>
              </a:rPr>
              <a:t>portfolio standards, energy efficiency improvements and share of bio fuel in the transportation sector are set for different regions across the world.</a:t>
            </a:r>
          </a:p>
          <a:p>
            <a:pPr>
              <a:buSzPct val="150000"/>
              <a:buFont typeface="Arial"/>
              <a:buChar char="•"/>
            </a:pPr>
            <a:endParaRPr lang="en-US" sz="2400" dirty="0" smtClean="0">
              <a:solidFill>
                <a:srgbClr val="003A7D"/>
              </a:solidFill>
            </a:endParaRPr>
          </a:p>
          <a:p>
            <a:pPr lvl="0">
              <a:buSzPct val="150000"/>
              <a:buFont typeface="Arial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2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dirty="0" smtClean="0"/>
              <a:t>European electricity demand(GCAM)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265152" cy="48389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V="1">
            <a:off x="4860032" y="2132856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41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prices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7992888" cy="471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4860032" y="2060848"/>
            <a:ext cx="0" cy="252028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641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Installert</a:t>
            </a:r>
            <a:r>
              <a:rPr lang="en-US" dirty="0" smtClean="0"/>
              <a:t> </a:t>
            </a:r>
            <a:r>
              <a:rPr lang="en-US" dirty="0" err="1" smtClean="0"/>
              <a:t>kapasitet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uropa</a:t>
            </a:r>
            <a:br>
              <a:rPr lang="en-US" dirty="0" smtClean="0"/>
            </a:br>
            <a:r>
              <a:rPr lang="en-US" dirty="0" err="1" smtClean="0"/>
              <a:t>kraftmarkedet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2050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76254" y="2222499"/>
            <a:ext cx="6276066" cy="4258759"/>
            <a:chOff x="1176254" y="2222499"/>
            <a:chExt cx="6276066" cy="4258759"/>
          </a:xfrm>
        </p:grpSpPr>
        <p:pic>
          <p:nvPicPr>
            <p:cNvPr id="6" name="Picture 5" descr="generation_capacity_we_ee_2050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254" y="2222499"/>
              <a:ext cx="6276066" cy="425875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3131840" y="3140968"/>
              <a:ext cx="792088" cy="33123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3059832" y="6145200"/>
            <a:ext cx="93610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813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 climate policy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2" y="1611970"/>
            <a:ext cx="9144000" cy="52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43083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065" y="5085184"/>
            <a:ext cx="2202269" cy="112474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NORWEGIAN ENERGY AND CLIMATE POLICY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7544" y="1421073"/>
            <a:ext cx="7776864" cy="4117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The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settlement (Klimaforliket) from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Norwegian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parliament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(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2008 og 2012)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proposes to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reduce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Norwegian CO</a:t>
            </a:r>
            <a:r>
              <a:rPr lang="nb-NO" sz="2400" baseline="-25000" dirty="0" smtClean="0">
                <a:solidFill>
                  <a:schemeClr val="tx1"/>
                </a:solidFill>
                <a:ea typeface="Times New Roman" charset="0"/>
              </a:rPr>
              <a:t>2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to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45-47 mill.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tonns in 2020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two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thirds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nationally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. </a:t>
            </a: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</a:rPr>
              <a:t>Norwegian </a:t>
            </a:r>
            <a:r>
              <a:rPr lang="nb-NO" sz="2400" dirty="0" err="1" smtClean="0">
                <a:solidFill>
                  <a:schemeClr val="tx1"/>
                </a:solidFill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were</a:t>
            </a:r>
            <a:r>
              <a:rPr lang="nb-NO" sz="2400" dirty="0" smtClean="0">
                <a:solidFill>
                  <a:schemeClr val="tx1"/>
                </a:solidFill>
              </a:rPr>
              <a:t> 52.7 </a:t>
            </a:r>
            <a:r>
              <a:rPr lang="nb-NO" sz="2400" dirty="0">
                <a:solidFill>
                  <a:schemeClr val="tx1"/>
                </a:solidFill>
              </a:rPr>
              <a:t>mill. tonn </a:t>
            </a:r>
            <a:r>
              <a:rPr lang="nb-NO" sz="2400" dirty="0" smtClean="0">
                <a:solidFill>
                  <a:schemeClr val="tx1"/>
                </a:solidFill>
              </a:rPr>
              <a:t>CO</a:t>
            </a:r>
            <a:r>
              <a:rPr lang="nb-NO" sz="2400" baseline="-25000" dirty="0" smtClean="0">
                <a:solidFill>
                  <a:schemeClr val="tx1"/>
                </a:solidFill>
              </a:rPr>
              <a:t>2</a:t>
            </a:r>
            <a:r>
              <a:rPr lang="nb-NO" sz="2400" dirty="0" smtClean="0">
                <a:solidFill>
                  <a:schemeClr val="tx1"/>
                </a:solidFill>
              </a:rPr>
              <a:t>-equivalents in </a:t>
            </a:r>
            <a:r>
              <a:rPr lang="nb-NO" sz="2400" dirty="0">
                <a:solidFill>
                  <a:schemeClr val="tx1"/>
                </a:solidFill>
              </a:rPr>
              <a:t>2013. </a:t>
            </a:r>
            <a:r>
              <a:rPr lang="nb-NO" sz="2400" dirty="0" smtClean="0">
                <a:solidFill>
                  <a:schemeClr val="tx1"/>
                </a:solidFill>
              </a:rPr>
              <a:t>The </a:t>
            </a:r>
            <a:r>
              <a:rPr lang="nb-NO" sz="2400" dirty="0" err="1" smtClean="0">
                <a:solidFill>
                  <a:schemeClr val="tx1"/>
                </a:solidFill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</a:rPr>
              <a:t> settlement proposes to </a:t>
            </a:r>
            <a:r>
              <a:rPr lang="nb-NO" sz="2400" dirty="0" err="1" smtClean="0">
                <a:solidFill>
                  <a:schemeClr val="tx1"/>
                </a:solidFill>
              </a:rPr>
              <a:t>reduce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the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norwegian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</a:rPr>
              <a:t> to 45-47 </a:t>
            </a:r>
            <a:r>
              <a:rPr lang="nb-NO" sz="2400" dirty="0">
                <a:solidFill>
                  <a:schemeClr val="tx1"/>
                </a:solidFill>
              </a:rPr>
              <a:t>mill. tonn </a:t>
            </a:r>
            <a:r>
              <a:rPr lang="nb-NO" sz="2400" dirty="0" smtClean="0">
                <a:solidFill>
                  <a:schemeClr val="tx1"/>
                </a:solidFill>
              </a:rPr>
              <a:t>in 2020. In </a:t>
            </a:r>
            <a:r>
              <a:rPr lang="nb-NO" sz="2400" dirty="0" err="1" smtClean="0">
                <a:solidFill>
                  <a:schemeClr val="tx1"/>
                </a:solidFill>
              </a:rPr>
              <a:t>this</a:t>
            </a:r>
            <a:r>
              <a:rPr lang="nb-NO" sz="2400" dirty="0" smtClean="0">
                <a:solidFill>
                  <a:schemeClr val="tx1"/>
                </a:solidFill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</a:rPr>
              <a:t>there</a:t>
            </a:r>
            <a:r>
              <a:rPr lang="nb-NO" sz="2400" dirty="0" smtClean="0">
                <a:solidFill>
                  <a:schemeClr val="tx1"/>
                </a:solidFill>
              </a:rPr>
              <a:t> is a </a:t>
            </a:r>
            <a:r>
              <a:rPr lang="nb-NO" sz="2400" dirty="0" err="1" smtClean="0">
                <a:solidFill>
                  <a:schemeClr val="tx1"/>
                </a:solidFill>
              </a:rPr>
              <a:t>self-imposed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ambition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that</a:t>
            </a:r>
            <a:r>
              <a:rPr lang="nb-NO" sz="2400" dirty="0" smtClean="0">
                <a:solidFill>
                  <a:schemeClr val="tx1"/>
                </a:solidFill>
              </a:rPr>
              <a:t> 2/3 </a:t>
            </a:r>
            <a:r>
              <a:rPr lang="nb-NO" sz="2400" dirty="0" err="1" smtClean="0">
                <a:solidFill>
                  <a:schemeClr val="tx1"/>
                </a:solidFill>
              </a:rPr>
              <a:t>of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the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reductions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should</a:t>
            </a:r>
            <a:r>
              <a:rPr lang="nb-NO" sz="2400" dirty="0" smtClean="0">
                <a:solidFill>
                  <a:schemeClr val="tx1"/>
                </a:solidFill>
              </a:rPr>
              <a:t> be </a:t>
            </a:r>
            <a:r>
              <a:rPr lang="nb-NO" sz="2400" dirty="0" err="1" smtClean="0">
                <a:solidFill>
                  <a:schemeClr val="tx1"/>
                </a:solidFill>
              </a:rPr>
              <a:t>taken</a:t>
            </a:r>
            <a:r>
              <a:rPr lang="nb-NO" sz="2400" dirty="0" smtClean="0">
                <a:solidFill>
                  <a:schemeClr val="tx1"/>
                </a:solidFill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</a:rPr>
              <a:t>nationally</a:t>
            </a:r>
            <a:r>
              <a:rPr lang="nb-NO" sz="2400" dirty="0">
                <a:solidFill>
                  <a:schemeClr val="tx1"/>
                </a:solidFill>
              </a:rPr>
              <a:t>.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747726" y="5491472"/>
            <a:ext cx="5436097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400" dirty="0" smtClean="0">
                <a:solidFill>
                  <a:srgbClr val="003B7D"/>
                </a:solidFill>
              </a:rPr>
              <a:t>The Norwegian </a:t>
            </a:r>
            <a:r>
              <a:rPr lang="nb-NO" sz="2400" dirty="0" err="1" smtClean="0">
                <a:solidFill>
                  <a:srgbClr val="003B7D"/>
                </a:solidFill>
              </a:rPr>
              <a:t>environment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agency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estimates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that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we</a:t>
            </a:r>
            <a:r>
              <a:rPr lang="nb-NO" sz="2400" dirty="0" smtClean="0">
                <a:solidFill>
                  <a:srgbClr val="003B7D"/>
                </a:solidFill>
              </a:rPr>
              <a:t> have to </a:t>
            </a:r>
            <a:r>
              <a:rPr lang="nb-NO" sz="2400" dirty="0" err="1" smtClean="0">
                <a:solidFill>
                  <a:srgbClr val="003B7D"/>
                </a:solidFill>
              </a:rPr>
              <a:t>cut</a:t>
            </a:r>
            <a:r>
              <a:rPr lang="nb-NO" sz="2400" dirty="0" smtClean="0">
                <a:solidFill>
                  <a:srgbClr val="003B7D"/>
                </a:solidFill>
              </a:rPr>
              <a:t> 7.5 </a:t>
            </a:r>
            <a:r>
              <a:rPr lang="nb-NO" sz="2400" dirty="0">
                <a:solidFill>
                  <a:srgbClr val="003B7D"/>
                </a:solidFill>
              </a:rPr>
              <a:t>mill. </a:t>
            </a:r>
            <a:r>
              <a:rPr lang="nb-NO" sz="2400" dirty="0" smtClean="0">
                <a:solidFill>
                  <a:srgbClr val="003B7D"/>
                </a:solidFill>
              </a:rPr>
              <a:t>tonns </a:t>
            </a:r>
            <a:r>
              <a:rPr lang="nb-NO" sz="2400" dirty="0" err="1" smtClean="0">
                <a:solidFill>
                  <a:srgbClr val="003B7D"/>
                </a:solidFill>
              </a:rPr>
              <a:t>before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>
                <a:solidFill>
                  <a:srgbClr val="003B7D"/>
                </a:solidFill>
              </a:rPr>
              <a:t>2020 </a:t>
            </a:r>
            <a:r>
              <a:rPr lang="nb-NO" sz="2400" dirty="0" smtClean="0">
                <a:solidFill>
                  <a:srgbClr val="003B7D"/>
                </a:solidFill>
              </a:rPr>
              <a:t>to </a:t>
            </a:r>
            <a:r>
              <a:rPr lang="nb-NO" sz="2400" dirty="0" err="1" smtClean="0">
                <a:solidFill>
                  <a:srgbClr val="003B7D"/>
                </a:solidFill>
              </a:rPr>
              <a:t>reach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this</a:t>
            </a:r>
            <a:r>
              <a:rPr lang="nb-NO" sz="2400" dirty="0" smtClean="0">
                <a:solidFill>
                  <a:srgbClr val="003B7D"/>
                </a:solidFill>
              </a:rPr>
              <a:t> goal.</a:t>
            </a:r>
            <a:endParaRPr lang="nb-NO" sz="1800" dirty="0">
              <a:solidFill>
                <a:srgbClr val="003B7D"/>
              </a:solidFill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6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3" y="202414"/>
            <a:ext cx="7772400" cy="1143000"/>
          </a:xfrm>
        </p:spPr>
        <p:txBody>
          <a:bodyPr/>
          <a:lstStyle/>
          <a:p>
            <a:r>
              <a:rPr lang="nb-NO" b="1" dirty="0" smtClean="0">
                <a:ea typeface="Times New Roman" charset="0"/>
              </a:rPr>
              <a:t>International </a:t>
            </a:r>
            <a:r>
              <a:rPr lang="nb-NO" b="1" dirty="0" err="1" smtClean="0">
                <a:ea typeface="Times New Roman" charset="0"/>
              </a:rPr>
              <a:t>obligations</a:t>
            </a:r>
            <a:r>
              <a:rPr lang="en-US" sz="2800" dirty="0">
                <a:latin typeface="Times New Roman" charset="0"/>
                <a:ea typeface="Times New Roman" charset="0"/>
              </a:rPr>
              <a:t/>
            </a:r>
            <a:br>
              <a:rPr lang="en-US" sz="2800" dirty="0">
                <a:latin typeface="Times New Roman" charset="0"/>
                <a:ea typeface="Times New Roman" charset="0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980728"/>
            <a:ext cx="8496944" cy="648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An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obligation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for Norway to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reach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a given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renewable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energy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share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67.5%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total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energy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consumption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by 2020 </a:t>
            </a: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(Fornybardirektivet).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Aa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obligation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to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cut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our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yearly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CO</a:t>
            </a:r>
            <a:r>
              <a:rPr lang="nb-NO" sz="2000" baseline="-25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2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emissions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in 2020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with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30%</a:t>
            </a:r>
            <a:r>
              <a:rPr lang="nb-NO" sz="2000" baseline="-25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compared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with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the1990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level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 </a:t>
            </a: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(Kyoto </a:t>
            </a:r>
            <a:r>
              <a:rPr lang="nb-NO" sz="2000" dirty="0" err="1">
                <a:solidFill>
                  <a:schemeClr val="tx1"/>
                </a:solidFill>
                <a:ea typeface="Calibri" charset="0"/>
                <a:cs typeface="Times New Roman" charset="0"/>
              </a:rPr>
              <a:t>P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rotocol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)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This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can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happen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with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cuts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in Norway, by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buying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international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carbon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credits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or by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contributions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to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international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projects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 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Norwegian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policy is by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politcal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deicision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linked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to EU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policy </a:t>
            </a: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In order to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meet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obligations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Paris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agreement</a:t>
            </a:r>
            <a:endParaRPr lang="nb-NO" sz="2400" dirty="0" smtClean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Expects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reductons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in non-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quota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sector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40%</a:t>
            </a:r>
          </a:p>
          <a:p>
            <a:pPr marL="1257300" lvl="2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How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much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 at </a:t>
            </a:r>
            <a:r>
              <a:rPr lang="nb-NO" sz="24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home</a:t>
            </a:r>
            <a:r>
              <a:rPr lang="nb-NO" sz="2400" dirty="0" smtClean="0">
                <a:solidFill>
                  <a:schemeClr val="tx1"/>
                </a:solidFill>
                <a:latin typeface="Calibri" charset="0"/>
                <a:ea typeface="Calibri" charset="0"/>
                <a:cs typeface="Times New Roman" charset="0"/>
              </a:rPr>
              <a:t>?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endParaRPr lang="en-US" sz="2000" dirty="0">
              <a:solidFill>
                <a:srgbClr val="003A7D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1000"/>
              </a:spcAft>
              <a:buFont typeface="Symbol" charset="2"/>
              <a:buChar char=""/>
            </a:pPr>
            <a:endParaRPr lang="en-US" sz="20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28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93204"/>
            <a:ext cx="7772400" cy="1143000"/>
          </a:xfrm>
        </p:spPr>
        <p:txBody>
          <a:bodyPr/>
          <a:lstStyle/>
          <a:p>
            <a:r>
              <a:rPr lang="en-US" dirty="0" smtClean="0"/>
              <a:t>Norwegian renewable energy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1560" y="980728"/>
            <a:ext cx="7668344" cy="585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Should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build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out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hydro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wind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large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scales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?</a:t>
            </a:r>
            <a:endParaRPr lang="en-US" sz="24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How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cables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abroad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influence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conditions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 Norwegian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industry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? </a:t>
            </a:r>
            <a:endParaRPr lang="en-US" sz="24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How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other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Norwegian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demand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develop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? (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efficiency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electrification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)?</a:t>
            </a:r>
            <a:endParaRPr lang="nb-NO" sz="24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What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kind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technology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choices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Europe make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how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this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influence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need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for Norwegian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flexible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water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natural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gas?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Europa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phase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out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nuclear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, or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some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countries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that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have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planned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this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change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their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minds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?</a:t>
            </a:r>
            <a:endParaRPr lang="en-US" sz="24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endParaRPr lang="nb-NO" sz="1800" dirty="0" smtClean="0">
              <a:solidFill>
                <a:srgbClr val="003A7D"/>
              </a:solidFill>
              <a:latin typeface="Calibri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21845">
            <a:off x="8013774" y="4807733"/>
            <a:ext cx="926054" cy="2275461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9042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772400" cy="1143000"/>
          </a:xfrm>
        </p:spPr>
        <p:txBody>
          <a:bodyPr/>
          <a:lstStyle/>
          <a:p>
            <a:r>
              <a:rPr lang="en-US" dirty="0" smtClean="0"/>
              <a:t>New infrastructure in 2050 -  202020</a:t>
            </a:r>
            <a:endParaRPr lang="en-US" dirty="0"/>
          </a:p>
        </p:txBody>
      </p:sp>
      <p:pic>
        <p:nvPicPr>
          <p:cNvPr id="4" name="Picture 3" descr="cumulative_investment_infrastructure_2050_global20202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" y="1470907"/>
            <a:ext cx="8959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6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772400" cy="1143000"/>
          </a:xfrm>
        </p:spPr>
        <p:txBody>
          <a:bodyPr/>
          <a:lstStyle/>
          <a:p>
            <a:r>
              <a:rPr lang="en-US" dirty="0" smtClean="0"/>
              <a:t>New infrastructure in 2050 - 450</a:t>
            </a:r>
            <a:endParaRPr lang="en-US" dirty="0"/>
          </a:p>
        </p:txBody>
      </p:sp>
      <p:pic>
        <p:nvPicPr>
          <p:cNvPr id="3" name="Picture 2" descr="cumulative_investment_infrastructure_2050_4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8000"/>
            <a:ext cx="8959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772400" cy="1143000"/>
          </a:xfrm>
        </p:spPr>
        <p:txBody>
          <a:bodyPr/>
          <a:lstStyle/>
          <a:p>
            <a:r>
              <a:rPr lang="en-US" dirty="0" smtClean="0"/>
              <a:t>New Infrastructure in 2050-  650 ppm</a:t>
            </a:r>
            <a:endParaRPr lang="en-US" dirty="0"/>
          </a:p>
        </p:txBody>
      </p:sp>
      <p:pic>
        <p:nvPicPr>
          <p:cNvPr id="7" name="Picture 6" descr="cumulative_investment_infrastructure_2050_6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72400"/>
            <a:ext cx="8959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2971817"/>
            <a:ext cx="3168352" cy="3934543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656" y="114317"/>
            <a:ext cx="7772400" cy="11430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57317"/>
            <a:ext cx="8640960" cy="1955659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nb-NO" sz="2800" dirty="0" err="1" smtClean="0">
                <a:solidFill>
                  <a:srgbClr val="003A7D"/>
                </a:solidFill>
              </a:rPr>
              <a:t>Today</a:t>
            </a:r>
            <a:r>
              <a:rPr lang="nb-NO" sz="2800" dirty="0" smtClean="0">
                <a:solidFill>
                  <a:srgbClr val="003A7D"/>
                </a:solidFill>
              </a:rPr>
              <a:t>, </a:t>
            </a:r>
            <a:r>
              <a:rPr lang="nb-NO" sz="2800" dirty="0" err="1" smtClean="0">
                <a:solidFill>
                  <a:srgbClr val="003A7D"/>
                </a:solidFill>
              </a:rPr>
              <a:t>the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costs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of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new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infrastructure</a:t>
            </a:r>
            <a:r>
              <a:rPr lang="nb-NO" sz="2800" dirty="0" smtClean="0">
                <a:solidFill>
                  <a:srgbClr val="003A7D"/>
                </a:solidFill>
              </a:rPr>
              <a:t> for </a:t>
            </a:r>
            <a:r>
              <a:rPr lang="nb-NO" sz="2800" dirty="0" err="1" smtClean="0">
                <a:solidFill>
                  <a:srgbClr val="003A7D"/>
                </a:solidFill>
              </a:rPr>
              <a:t>distribution</a:t>
            </a:r>
            <a:r>
              <a:rPr lang="nb-NO" sz="2800" dirty="0" smtClean="0">
                <a:solidFill>
                  <a:srgbClr val="003A7D"/>
                </a:solidFill>
              </a:rPr>
              <a:t> and </a:t>
            </a:r>
            <a:r>
              <a:rPr lang="nb-NO" sz="2800" dirty="0" err="1" smtClean="0">
                <a:solidFill>
                  <a:srgbClr val="003A7D"/>
                </a:solidFill>
              </a:rPr>
              <a:t>transmission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are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payed</a:t>
            </a:r>
            <a:r>
              <a:rPr lang="nb-NO" sz="2800" dirty="0" smtClean="0">
                <a:solidFill>
                  <a:srgbClr val="003A7D"/>
                </a:solidFill>
              </a:rPr>
              <a:t> by </a:t>
            </a:r>
            <a:r>
              <a:rPr lang="nb-NO" sz="2800" dirty="0" err="1" smtClean="0">
                <a:solidFill>
                  <a:srgbClr val="003A7D"/>
                </a:solidFill>
              </a:rPr>
              <a:t>the</a:t>
            </a:r>
            <a:r>
              <a:rPr lang="nb-NO" sz="2800" dirty="0" smtClean="0">
                <a:solidFill>
                  <a:srgbClr val="003A7D"/>
                </a:solidFill>
              </a:rPr>
              <a:t> </a:t>
            </a:r>
            <a:r>
              <a:rPr lang="nb-NO" sz="2800" dirty="0" err="1" smtClean="0">
                <a:solidFill>
                  <a:srgbClr val="003A7D"/>
                </a:solidFill>
              </a:rPr>
              <a:t>consumers</a:t>
            </a:r>
            <a:r>
              <a:rPr lang="nb-NO" sz="2800" dirty="0" smtClean="0">
                <a:solidFill>
                  <a:srgbClr val="003A7D"/>
                </a:solidFill>
              </a:rPr>
              <a:t>. </a:t>
            </a:r>
          </a:p>
          <a:p>
            <a:pPr>
              <a:buFont typeface="Arial" charset="0"/>
              <a:buChar char="•"/>
            </a:pPr>
            <a:r>
              <a:rPr lang="nb-NO" sz="2800" dirty="0" err="1" smtClean="0">
                <a:solidFill>
                  <a:schemeClr val="tx1"/>
                </a:solidFill>
              </a:rPr>
              <a:t>Motivated</a:t>
            </a:r>
            <a:r>
              <a:rPr lang="nb-NO" sz="2800" dirty="0" smtClean="0">
                <a:solidFill>
                  <a:schemeClr val="tx1"/>
                </a:solidFill>
              </a:rPr>
              <a:t> by </a:t>
            </a:r>
            <a:r>
              <a:rPr lang="nb-NO" sz="2800" dirty="0" err="1" smtClean="0">
                <a:solidFill>
                  <a:schemeClr val="tx1"/>
                </a:solidFill>
              </a:rPr>
              <a:t>price</a:t>
            </a:r>
            <a:r>
              <a:rPr lang="nb-NO" sz="2800" dirty="0" smtClean="0">
                <a:solidFill>
                  <a:schemeClr val="tx1"/>
                </a:solidFill>
              </a:rPr>
              <a:t> </a:t>
            </a:r>
            <a:r>
              <a:rPr lang="nb-NO" sz="2800" dirty="0" err="1" smtClean="0">
                <a:solidFill>
                  <a:schemeClr val="tx1"/>
                </a:solidFill>
              </a:rPr>
              <a:t>stability</a:t>
            </a:r>
            <a:r>
              <a:rPr lang="nb-NO" sz="2800" dirty="0" smtClean="0">
                <a:solidFill>
                  <a:schemeClr val="tx1"/>
                </a:solidFill>
              </a:rPr>
              <a:t> and </a:t>
            </a:r>
            <a:r>
              <a:rPr lang="nb-NO" sz="2800" dirty="0" err="1" smtClean="0">
                <a:solidFill>
                  <a:schemeClr val="tx1"/>
                </a:solidFill>
              </a:rPr>
              <a:t>energy</a:t>
            </a:r>
            <a:r>
              <a:rPr lang="nb-NO" sz="2800" dirty="0" smtClean="0">
                <a:solidFill>
                  <a:schemeClr val="tx1"/>
                </a:solidFill>
              </a:rPr>
              <a:t> </a:t>
            </a:r>
            <a:r>
              <a:rPr lang="nb-NO" sz="2800" dirty="0" err="1" smtClean="0">
                <a:solidFill>
                  <a:schemeClr val="tx1"/>
                </a:solidFill>
              </a:rPr>
              <a:t>security</a:t>
            </a:r>
            <a:endParaRPr lang="nb-NO" sz="2800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endParaRPr lang="nb-NO" sz="2400" dirty="0" smtClean="0">
              <a:solidFill>
                <a:schemeClr val="tx1"/>
              </a:solidFill>
            </a:endParaRPr>
          </a:p>
          <a:p>
            <a:r>
              <a:rPr lang="nb-NO" sz="2400" dirty="0" smtClean="0">
                <a:solidFill>
                  <a:schemeClr val="tx1"/>
                </a:solidFill>
              </a:rPr>
              <a:t>. </a:t>
            </a:r>
            <a:endParaRPr lang="nb-NO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3648" y="5517232"/>
            <a:ext cx="5443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 charset="0"/>
              <a:buChar char="•"/>
            </a:pPr>
            <a:r>
              <a:rPr lang="nb-NO" dirty="0" smtClean="0">
                <a:solidFill>
                  <a:schemeClr val="tx1"/>
                </a:solidFill>
              </a:rPr>
              <a:t>.     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9848" y="3407936"/>
            <a:ext cx="5604320" cy="303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defRPr sz="3200">
                <a:solidFill>
                  <a:srgbClr val="3EA3C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800">
                <a:solidFill>
                  <a:srgbClr val="3EA3C8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400">
                <a:solidFill>
                  <a:srgbClr val="3EA3C8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nb-NO" sz="2800" kern="0" dirty="0" err="1" smtClean="0">
                <a:solidFill>
                  <a:srgbClr val="003A7D"/>
                </a:solidFill>
              </a:rPr>
              <a:t>Uncertain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  <a:r>
              <a:rPr lang="nb-NO" sz="2800" kern="0" dirty="0" err="1" smtClean="0">
                <a:solidFill>
                  <a:srgbClr val="003A7D"/>
                </a:solidFill>
              </a:rPr>
              <a:t>if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  <a:r>
              <a:rPr lang="nb-NO" sz="2800" kern="0" dirty="0" err="1" smtClean="0">
                <a:solidFill>
                  <a:srgbClr val="003A7D"/>
                </a:solidFill>
              </a:rPr>
              <a:t>this</a:t>
            </a:r>
            <a:r>
              <a:rPr lang="nb-NO" sz="2800" kern="0" dirty="0" smtClean="0">
                <a:solidFill>
                  <a:srgbClr val="003A7D"/>
                </a:solidFill>
              </a:rPr>
              <a:t> is </a:t>
            </a:r>
            <a:r>
              <a:rPr lang="nb-NO" sz="2800" kern="0" dirty="0" err="1" smtClean="0">
                <a:solidFill>
                  <a:srgbClr val="003A7D"/>
                </a:solidFill>
              </a:rPr>
              <a:t>acceptable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  <a:r>
              <a:rPr lang="nb-NO" sz="2800" kern="0" dirty="0" err="1" smtClean="0">
                <a:solidFill>
                  <a:srgbClr val="003A7D"/>
                </a:solidFill>
              </a:rPr>
              <a:t>when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  <a:r>
              <a:rPr lang="nb-NO" sz="2800" kern="0" dirty="0" err="1" smtClean="0">
                <a:solidFill>
                  <a:srgbClr val="003A7D"/>
                </a:solidFill>
              </a:rPr>
              <a:t>the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  <a:r>
              <a:rPr lang="nb-NO" sz="2800" kern="0" dirty="0" err="1" smtClean="0">
                <a:solidFill>
                  <a:srgbClr val="003A7D"/>
                </a:solidFill>
              </a:rPr>
              <a:t>development</a:t>
            </a:r>
            <a:r>
              <a:rPr lang="nb-NO" sz="2800" kern="0" dirty="0" smtClean="0">
                <a:solidFill>
                  <a:srgbClr val="003A7D"/>
                </a:solidFill>
              </a:rPr>
              <a:t> is </a:t>
            </a:r>
            <a:r>
              <a:rPr lang="nb-NO" sz="2800" kern="0" dirty="0" err="1" smtClean="0">
                <a:solidFill>
                  <a:srgbClr val="003A7D"/>
                </a:solidFill>
              </a:rPr>
              <a:t>commercial</a:t>
            </a:r>
            <a:r>
              <a:rPr lang="nb-NO" sz="2800" kern="0" dirty="0" smtClean="0">
                <a:solidFill>
                  <a:srgbClr val="003A7D"/>
                </a:solidFill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nb-NO" kern="0" dirty="0" smtClean="0">
                <a:solidFill>
                  <a:schemeClr val="tx1"/>
                </a:solidFill>
              </a:rPr>
              <a:t>To support </a:t>
            </a:r>
            <a:r>
              <a:rPr lang="nb-NO" kern="0" dirty="0" err="1" smtClean="0">
                <a:solidFill>
                  <a:schemeClr val="tx1"/>
                </a:solidFill>
              </a:rPr>
              <a:t>the</a:t>
            </a:r>
            <a:r>
              <a:rPr lang="nb-NO" kern="0" dirty="0" smtClean="0">
                <a:solidFill>
                  <a:schemeClr val="tx1"/>
                </a:solidFill>
              </a:rPr>
              <a:t> </a:t>
            </a:r>
            <a:r>
              <a:rPr lang="nb-NO" kern="0" dirty="0">
                <a:solidFill>
                  <a:schemeClr val="tx1"/>
                </a:solidFill>
              </a:rPr>
              <a:t>E</a:t>
            </a:r>
            <a:r>
              <a:rPr lang="nb-NO" kern="0" dirty="0" smtClean="0">
                <a:solidFill>
                  <a:schemeClr val="tx1"/>
                </a:solidFill>
              </a:rPr>
              <a:t>uropean system</a:t>
            </a:r>
            <a:endParaRPr lang="nb-NO" sz="2400" kern="0" dirty="0" smtClean="0">
              <a:solidFill>
                <a:schemeClr val="tx1"/>
              </a:solidFill>
            </a:endParaRPr>
          </a:p>
          <a:p>
            <a:r>
              <a:rPr lang="nb-NO" sz="2400" kern="0" dirty="0" smtClean="0">
                <a:solidFill>
                  <a:schemeClr val="tx1"/>
                </a:solidFill>
              </a:rPr>
              <a:t> </a:t>
            </a:r>
            <a:endParaRPr lang="nb-NO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52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875" y="0"/>
            <a:ext cx="7772400" cy="1143000"/>
          </a:xfrm>
        </p:spPr>
        <p:txBody>
          <a:bodyPr/>
          <a:lstStyle/>
          <a:p>
            <a:r>
              <a:rPr lang="en-US" dirty="0" smtClean="0"/>
              <a:t>Subsidies – Green </a:t>
            </a:r>
            <a:r>
              <a:rPr lang="en-US" dirty="0"/>
              <a:t>c</a:t>
            </a:r>
            <a:r>
              <a:rPr lang="en-US" dirty="0" smtClean="0"/>
              <a:t>ertificates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4859" y="1015623"/>
            <a:ext cx="8316416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buFont typeface="Arial" charset="0"/>
              <a:buChar char="•"/>
            </a:pPr>
            <a:r>
              <a:rPr lang="nb-NO" sz="2200" dirty="0" smtClean="0">
                <a:solidFill>
                  <a:schemeClr val="tx1"/>
                </a:solidFill>
              </a:rPr>
              <a:t>El- </a:t>
            </a:r>
            <a:r>
              <a:rPr lang="nb-NO" sz="2200" dirty="0" err="1" smtClean="0">
                <a:solidFill>
                  <a:schemeClr val="tx1"/>
                </a:solidFill>
              </a:rPr>
              <a:t>certificates</a:t>
            </a:r>
            <a:r>
              <a:rPr lang="nb-NO" sz="2200" dirty="0" smtClean="0">
                <a:solidFill>
                  <a:schemeClr val="tx1"/>
                </a:solidFill>
              </a:rPr>
              <a:t> for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production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that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your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new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construction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contribute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with</a:t>
            </a:r>
            <a:r>
              <a:rPr lang="nb-NO" sz="2200" dirty="0" smtClean="0">
                <a:solidFill>
                  <a:schemeClr val="tx1"/>
                </a:solidFill>
              </a:rPr>
              <a:t> to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market</a:t>
            </a:r>
            <a:r>
              <a:rPr lang="nb-NO" sz="22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 hangingPunct="0">
              <a:buFont typeface="Arial" charset="0"/>
              <a:buChar char="•"/>
            </a:pPr>
            <a:r>
              <a:rPr lang="nb-NO" sz="2200" dirty="0" err="1" smtClean="0">
                <a:solidFill>
                  <a:schemeClr val="tx1"/>
                </a:solidFill>
              </a:rPr>
              <a:t>Demands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that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sellers </a:t>
            </a:r>
            <a:r>
              <a:rPr lang="nb-NO" sz="2200" dirty="0" err="1" smtClean="0">
                <a:solidFill>
                  <a:schemeClr val="tx1"/>
                </a:solidFill>
              </a:rPr>
              <a:t>of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electricity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buy</a:t>
            </a:r>
            <a:r>
              <a:rPr lang="nb-NO" sz="2200" dirty="0" smtClean="0">
                <a:solidFill>
                  <a:schemeClr val="tx1"/>
                </a:solidFill>
              </a:rPr>
              <a:t> green </a:t>
            </a:r>
            <a:r>
              <a:rPr lang="nb-NO" sz="2200" dirty="0" err="1" smtClean="0">
                <a:solidFill>
                  <a:schemeClr val="tx1"/>
                </a:solidFill>
              </a:rPr>
              <a:t>certificates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corresponding</a:t>
            </a:r>
            <a:r>
              <a:rPr lang="nb-NO" sz="2200" dirty="0" smtClean="0">
                <a:solidFill>
                  <a:schemeClr val="tx1"/>
                </a:solidFill>
              </a:rPr>
              <a:t> to a </a:t>
            </a:r>
            <a:r>
              <a:rPr lang="nb-NO" sz="2200" dirty="0" err="1" smtClean="0">
                <a:solidFill>
                  <a:schemeClr val="tx1"/>
                </a:solidFill>
              </a:rPr>
              <a:t>set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amount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of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their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power</a:t>
            </a:r>
            <a:r>
              <a:rPr lang="nb-NO" sz="2200" dirty="0" smtClean="0">
                <a:solidFill>
                  <a:schemeClr val="tx1"/>
                </a:solidFill>
              </a:rPr>
              <a:t> sale.</a:t>
            </a:r>
          </a:p>
          <a:p>
            <a:pPr marL="285750" indent="-285750" hangingPunct="0">
              <a:buFont typeface="Arial" charset="0"/>
              <a:buChar char="•"/>
            </a:pPr>
            <a:r>
              <a:rPr lang="nb-NO" sz="2200" dirty="0" smtClean="0">
                <a:solidFill>
                  <a:schemeClr val="tx1"/>
                </a:solidFill>
              </a:rPr>
              <a:t>The </a:t>
            </a:r>
            <a:r>
              <a:rPr lang="nb-NO" sz="2200" dirty="0" err="1" smtClean="0">
                <a:solidFill>
                  <a:schemeClr val="tx1"/>
                </a:solidFill>
              </a:rPr>
              <a:t>power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seller’s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costs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of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buying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certificats</a:t>
            </a:r>
            <a:r>
              <a:rPr lang="nb-NO" sz="2200" dirty="0" smtClean="0">
                <a:solidFill>
                  <a:schemeClr val="tx1"/>
                </a:solidFill>
              </a:rPr>
              <a:t> is </a:t>
            </a:r>
            <a:r>
              <a:rPr lang="nb-NO" sz="2200" dirty="0" err="1" smtClean="0">
                <a:solidFill>
                  <a:schemeClr val="tx1"/>
                </a:solidFill>
              </a:rPr>
              <a:t>added</a:t>
            </a:r>
            <a:r>
              <a:rPr lang="nb-NO" sz="2200" dirty="0" smtClean="0">
                <a:solidFill>
                  <a:schemeClr val="tx1"/>
                </a:solidFill>
              </a:rPr>
              <a:t> to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price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that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customer</a:t>
            </a:r>
            <a:r>
              <a:rPr lang="nb-NO" sz="2200" dirty="0" smtClean="0">
                <a:solidFill>
                  <a:schemeClr val="tx1"/>
                </a:solidFill>
              </a:rPr>
              <a:t> has to </a:t>
            </a:r>
            <a:r>
              <a:rPr lang="nb-NO" sz="2200" dirty="0" err="1" smtClean="0">
                <a:solidFill>
                  <a:schemeClr val="tx1"/>
                </a:solidFill>
              </a:rPr>
              <a:t>pay</a:t>
            </a:r>
            <a:r>
              <a:rPr lang="nb-NO" sz="22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 hangingPunct="0">
              <a:buFont typeface="Arial" charset="0"/>
              <a:buChar char="•"/>
            </a:pPr>
            <a:r>
              <a:rPr lang="nb-NO" sz="2200" dirty="0" smtClean="0">
                <a:solidFill>
                  <a:schemeClr val="tx1"/>
                </a:solidFill>
              </a:rPr>
              <a:t>Green </a:t>
            </a:r>
            <a:r>
              <a:rPr lang="nb-NO" sz="2200" dirty="0" err="1" smtClean="0">
                <a:solidFill>
                  <a:schemeClr val="tx1"/>
                </a:solidFill>
              </a:rPr>
              <a:t>certificates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therfore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function</a:t>
            </a:r>
            <a:r>
              <a:rPr lang="nb-NO" sz="2200" dirty="0" smtClean="0">
                <a:solidFill>
                  <a:schemeClr val="tx1"/>
                </a:solidFill>
              </a:rPr>
              <a:t> as a </a:t>
            </a:r>
            <a:r>
              <a:rPr lang="nb-NO" sz="2200" dirty="0" err="1" smtClean="0">
                <a:solidFill>
                  <a:schemeClr val="tx1"/>
                </a:solidFill>
              </a:rPr>
              <a:t>consumer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tax</a:t>
            </a:r>
            <a:r>
              <a:rPr lang="nb-NO" sz="2200" dirty="0" smtClean="0">
                <a:solidFill>
                  <a:schemeClr val="tx1"/>
                </a:solidFill>
              </a:rPr>
              <a:t> and as a </a:t>
            </a:r>
            <a:r>
              <a:rPr lang="nb-NO" sz="2200" dirty="0" err="1" smtClean="0">
                <a:solidFill>
                  <a:schemeClr val="tx1"/>
                </a:solidFill>
              </a:rPr>
              <a:t>subsidy</a:t>
            </a:r>
            <a:r>
              <a:rPr lang="nb-NO" sz="2200" dirty="0" smtClean="0">
                <a:solidFill>
                  <a:schemeClr val="tx1"/>
                </a:solidFill>
              </a:rPr>
              <a:t> to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producers </a:t>
            </a:r>
            <a:r>
              <a:rPr lang="nb-NO" sz="2200" dirty="0" err="1" smtClean="0">
                <a:solidFill>
                  <a:schemeClr val="tx1"/>
                </a:solidFill>
              </a:rPr>
              <a:t>that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can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sell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certificates</a:t>
            </a:r>
            <a:r>
              <a:rPr lang="nb-NO" sz="22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 hangingPunct="0">
              <a:buFont typeface="Arial" charset="0"/>
              <a:buChar char="•"/>
            </a:pPr>
            <a:r>
              <a:rPr lang="nb-NO" sz="2200" dirty="0" smtClean="0">
                <a:solidFill>
                  <a:schemeClr val="tx1"/>
                </a:solidFill>
              </a:rPr>
              <a:t>In Norway and </a:t>
            </a:r>
            <a:r>
              <a:rPr lang="nb-NO" sz="2200" dirty="0" err="1" smtClean="0">
                <a:solidFill>
                  <a:schemeClr val="tx1"/>
                </a:solidFill>
              </a:rPr>
              <a:t>Sweeden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the</a:t>
            </a:r>
            <a:r>
              <a:rPr lang="nb-NO" sz="2200" dirty="0" smtClean="0">
                <a:solidFill>
                  <a:schemeClr val="tx1"/>
                </a:solidFill>
              </a:rPr>
              <a:t> goal is to </a:t>
            </a:r>
            <a:r>
              <a:rPr lang="nb-NO" sz="2200" dirty="0" err="1" smtClean="0">
                <a:solidFill>
                  <a:schemeClr val="tx1"/>
                </a:solidFill>
              </a:rPr>
              <a:t>produce</a:t>
            </a:r>
            <a:r>
              <a:rPr lang="nb-NO" sz="2200" dirty="0" smtClean="0">
                <a:solidFill>
                  <a:schemeClr val="tx1"/>
                </a:solidFill>
              </a:rPr>
              <a:t> 26.4 </a:t>
            </a:r>
            <a:r>
              <a:rPr lang="nb-NO" sz="2200" dirty="0" err="1" smtClean="0">
                <a:solidFill>
                  <a:schemeClr val="tx1"/>
                </a:solidFill>
              </a:rPr>
              <a:t>TWh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of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renewable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power</a:t>
            </a:r>
            <a:r>
              <a:rPr lang="nb-NO" sz="2200" dirty="0" smtClean="0">
                <a:solidFill>
                  <a:schemeClr val="tx1"/>
                </a:solidFill>
              </a:rPr>
              <a:t> </a:t>
            </a:r>
            <a:r>
              <a:rPr lang="nb-NO" sz="2200" dirty="0" err="1" smtClean="0">
                <a:solidFill>
                  <a:schemeClr val="tx1"/>
                </a:solidFill>
              </a:rPr>
              <a:t>yearly</a:t>
            </a:r>
            <a:r>
              <a:rPr lang="nb-NO" sz="2200" dirty="0" smtClean="0">
                <a:solidFill>
                  <a:schemeClr val="tx1"/>
                </a:solidFill>
              </a:rPr>
              <a:t> by 2020. </a:t>
            </a:r>
          </a:p>
          <a:p>
            <a:pPr hangingPunct="0"/>
            <a:endParaRPr lang="nb-NO" sz="2000" dirty="0">
              <a:solidFill>
                <a:schemeClr val="tx1"/>
              </a:solidFill>
            </a:endParaRPr>
          </a:p>
          <a:p>
            <a:pPr hangingPunct="0"/>
            <a:r>
              <a:rPr lang="nb-NO" sz="2000" dirty="0" smtClean="0">
                <a:solidFill>
                  <a:srgbClr val="003B7D"/>
                </a:solidFill>
              </a:rPr>
              <a:t>Ordningen medfører at 13.2 </a:t>
            </a:r>
            <a:r>
              <a:rPr lang="nb-NO" sz="2000" dirty="0" err="1" smtClean="0">
                <a:solidFill>
                  <a:srgbClr val="003B7D"/>
                </a:solidFill>
              </a:rPr>
              <a:t>TWh</a:t>
            </a:r>
            <a:r>
              <a:rPr lang="nb-NO" sz="2000" dirty="0" smtClean="0">
                <a:solidFill>
                  <a:srgbClr val="003B7D"/>
                </a:solidFill>
              </a:rPr>
              <a:t> ny produksjon av fornybar kraft godskrives Norge, og vil derfor bidra til at Norge når sine forpliktelser overfor EU om at fornybar andelen dekker 67,5 % av totalt energikonsum. </a:t>
            </a:r>
            <a:endParaRPr lang="en-US" sz="2000" dirty="0">
              <a:solidFill>
                <a:srgbClr val="003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2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772400" cy="1143000"/>
          </a:xfrm>
        </p:spPr>
        <p:txBody>
          <a:bodyPr/>
          <a:lstStyle/>
          <a:p>
            <a:r>
              <a:rPr lang="en-US" dirty="0" smtClean="0"/>
              <a:t>Effect on climate gas emissions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9552" y="1484784"/>
            <a:ext cx="7704856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Regarding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gas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reduction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effect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unclear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. The regime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comes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addition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to EU ETS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allready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covers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sector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. </a:t>
            </a: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The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Certificate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system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does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not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influence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total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sectors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not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included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EU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ETS. </a:t>
            </a:r>
            <a:endParaRPr lang="nb-NO" sz="2400" dirty="0" smtClean="0">
              <a:solidFill>
                <a:schemeClr val="tx1"/>
              </a:solidFill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At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side,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more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renewable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energy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available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market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stronger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pressure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electricity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producers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using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fossile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fuel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. </a:t>
            </a: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The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certificate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system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contributes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therefore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to a long-term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restructuring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European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sector</a:t>
            </a:r>
            <a:r>
              <a:rPr lang="nb-NO" sz="2400" smtClean="0">
                <a:solidFill>
                  <a:schemeClr val="tx1"/>
                </a:solidFill>
                <a:ea typeface="Times New Roman" charset="0"/>
              </a:rPr>
              <a:t>. </a:t>
            </a:r>
            <a:endParaRPr lang="en-US" sz="1800" dirty="0">
              <a:solidFill>
                <a:schemeClr val="tx1"/>
              </a:solidFill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3914509"/>
            <a:ext cx="3257093" cy="313845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0"/>
            <a:ext cx="7772400" cy="1143000"/>
          </a:xfrm>
        </p:spPr>
        <p:txBody>
          <a:bodyPr/>
          <a:lstStyle/>
          <a:p>
            <a:r>
              <a:rPr lang="en-US" dirty="0" smtClean="0"/>
              <a:t>Norwegian climate policy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7544" y="1100667"/>
            <a:ext cx="8204448" cy="378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Some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questions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politicians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have to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answer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about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Norwegian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policy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:</a:t>
            </a:r>
            <a:endParaRPr 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</a:pP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How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much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shall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cut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Norwegian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gas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before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2030?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</a:pP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How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much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these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cuts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shall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be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taken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in Norway?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</a:pP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What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should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be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Norway’s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long-term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policy </a:t>
            </a:r>
            <a:r>
              <a:rPr lang="nb-NO" sz="24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towards</a:t>
            </a:r>
            <a:r>
              <a:rPr lang="nb-NO" sz="24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2050</a:t>
            </a:r>
            <a:r>
              <a:rPr lang="nb-NO" sz="2400" dirty="0">
                <a:solidFill>
                  <a:schemeClr val="tx1"/>
                </a:solidFill>
                <a:ea typeface="Calibri" charset="0"/>
                <a:cs typeface="Times New Roman" charset="0"/>
              </a:rPr>
              <a:t>?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endParaRPr lang="nb-NO" sz="2000" dirty="0" smtClean="0">
              <a:solidFill>
                <a:schemeClr val="tx1"/>
              </a:solidFill>
              <a:ea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4323418"/>
            <a:ext cx="6048672" cy="232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b-NO" sz="2000" dirty="0">
              <a:solidFill>
                <a:schemeClr val="tx1"/>
              </a:solidFill>
              <a:ea typeface="Times New Roman" charset="0"/>
            </a:endParaRPr>
          </a:p>
          <a:p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The «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luxuary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problem»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our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politicians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will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be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how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we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shall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address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climate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challenges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and at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same time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predispose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natural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resources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to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create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values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society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. </a:t>
            </a:r>
            <a:endParaRPr lang="en-US" sz="2400" dirty="0">
              <a:solidFill>
                <a:srgbClr val="003A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332656"/>
            <a:ext cx="7772400" cy="1143000"/>
          </a:xfrm>
        </p:spPr>
        <p:txBody>
          <a:bodyPr/>
          <a:lstStyle/>
          <a:p>
            <a:r>
              <a:rPr lang="en-US" dirty="0" smtClean="0"/>
              <a:t>EUROPEAN CLIMATE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66995"/>
            <a:ext cx="8532440" cy="3558539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nb-NO" dirty="0" err="1" smtClean="0"/>
              <a:t>EU’s</a:t>
            </a:r>
            <a:r>
              <a:rPr lang="nb-NO" dirty="0" smtClean="0"/>
              <a:t> goal is to </a:t>
            </a:r>
            <a:r>
              <a:rPr lang="nb-NO" dirty="0" err="1" smtClean="0"/>
              <a:t>cut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yearly</a:t>
            </a:r>
            <a:r>
              <a:rPr lang="nb-NO" dirty="0" smtClean="0"/>
              <a:t> greenhouse gas </a:t>
            </a:r>
            <a:r>
              <a:rPr lang="nb-NO" dirty="0" err="1" smtClean="0"/>
              <a:t>emissions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40</a:t>
            </a:r>
            <a:r>
              <a:rPr lang="nb-NO" dirty="0"/>
              <a:t>% </a:t>
            </a:r>
            <a:r>
              <a:rPr lang="nb-NO" dirty="0" smtClean="0"/>
              <a:t>by 2030 </a:t>
            </a:r>
            <a:r>
              <a:rPr lang="nb-NO" dirty="0" err="1" smtClean="0"/>
              <a:t>compared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1990 </a:t>
            </a:r>
            <a:r>
              <a:rPr lang="nb-NO" dirty="0" err="1" smtClean="0"/>
              <a:t>emissions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r>
              <a:rPr lang="nb-NO" dirty="0" smtClean="0"/>
              <a:t>.  </a:t>
            </a:r>
          </a:p>
          <a:p>
            <a:pPr marL="457200" indent="-457200">
              <a:buFont typeface="Arial" charset="0"/>
              <a:buChar char="•"/>
            </a:pPr>
            <a:r>
              <a:rPr lang="nb-NO" dirty="0" err="1" smtClean="0"/>
              <a:t>Signaled</a:t>
            </a:r>
            <a:r>
              <a:rPr lang="nb-NO" dirty="0" smtClean="0"/>
              <a:t> </a:t>
            </a:r>
            <a:r>
              <a:rPr lang="nb-NO" dirty="0" err="1" smtClean="0"/>
              <a:t>ambissions</a:t>
            </a:r>
            <a:r>
              <a:rPr lang="nb-NO" dirty="0"/>
              <a:t>:</a:t>
            </a:r>
            <a:r>
              <a:rPr lang="nb-NO" dirty="0" smtClean="0"/>
              <a:t> 80-95% </a:t>
            </a:r>
            <a:r>
              <a:rPr lang="nb-NO" dirty="0" err="1" smtClean="0"/>
              <a:t>before</a:t>
            </a:r>
            <a:r>
              <a:rPr lang="nb-NO" dirty="0" smtClean="0"/>
              <a:t> 2050</a:t>
            </a:r>
          </a:p>
          <a:p>
            <a:pPr marL="457200" indent="-457200">
              <a:buFont typeface="Arial" charset="0"/>
              <a:buChar char="•"/>
            </a:pPr>
            <a:r>
              <a:rPr lang="nb-NO" dirty="0" smtClean="0"/>
              <a:t>One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most </a:t>
            </a:r>
            <a:r>
              <a:rPr lang="nb-NO" dirty="0" err="1" smtClean="0"/>
              <a:t>important</a:t>
            </a:r>
            <a:r>
              <a:rPr lang="nb-NO" dirty="0" smtClean="0"/>
              <a:t> policy instruments is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quota</a:t>
            </a:r>
            <a:r>
              <a:rPr lang="nb-NO" dirty="0" smtClean="0"/>
              <a:t> system for CO</a:t>
            </a:r>
            <a:r>
              <a:rPr lang="nb-NO" baseline="-25000" dirty="0" smtClean="0"/>
              <a:t>2</a:t>
            </a:r>
            <a:r>
              <a:rPr lang="nb-NO" dirty="0" smtClean="0"/>
              <a:t> </a:t>
            </a:r>
            <a:r>
              <a:rPr lang="nb-NO" dirty="0" err="1" smtClean="0"/>
              <a:t>emissions</a:t>
            </a:r>
            <a:r>
              <a:rPr lang="nb-NO" dirty="0" smtClean="0"/>
              <a:t>, </a:t>
            </a:r>
            <a:r>
              <a:rPr lang="nb-NO" dirty="0" err="1" smtClean="0"/>
              <a:t>the</a:t>
            </a:r>
            <a:r>
              <a:rPr lang="nb-NO" dirty="0" smtClean="0"/>
              <a:t> EU </a:t>
            </a:r>
            <a:r>
              <a:rPr lang="nb-NO" dirty="0" err="1"/>
              <a:t>Emission</a:t>
            </a:r>
            <a:r>
              <a:rPr lang="nb-NO" dirty="0"/>
              <a:t> Trading System (EU ETS).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280" y="4999162"/>
            <a:ext cx="2045155" cy="18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-171400"/>
            <a:ext cx="7772400" cy="1143000"/>
          </a:xfrm>
        </p:spPr>
        <p:txBody>
          <a:bodyPr/>
          <a:lstStyle/>
          <a:p>
            <a:r>
              <a:rPr lang="en-US" dirty="0" smtClean="0"/>
              <a:t>Local versus global emissions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520" y="1004392"/>
            <a:ext cx="8564488" cy="3693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Local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and global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effects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measures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. </a:t>
            </a:r>
            <a:endParaRPr lang="nb-NO" sz="1800" dirty="0">
              <a:solidFill>
                <a:schemeClr val="tx1"/>
              </a:solidFill>
              <a:ea typeface="Times New Roman" charset="0"/>
            </a:endParaRPr>
          </a:p>
          <a:p>
            <a:pPr marL="742950" lvl="1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Carbon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leak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: Norway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cutting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smtClean="0">
                <a:solidFill>
                  <a:schemeClr val="tx1"/>
                </a:solidFill>
                <a:ea typeface="Times New Roman" charset="0"/>
              </a:rPr>
              <a:t>1 </a:t>
            </a:r>
            <a:r>
              <a:rPr lang="nb-NO" sz="1800" smtClean="0">
                <a:solidFill>
                  <a:schemeClr val="tx1"/>
                </a:solidFill>
                <a:ea typeface="Times New Roman" charset="0"/>
              </a:rPr>
              <a:t>million 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tonn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does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not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mean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global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emission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cut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be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same.</a:t>
            </a:r>
          </a:p>
          <a:p>
            <a:pPr marL="742950" lvl="1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Many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say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even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if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you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reach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local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emission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reduction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by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closing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Norwegian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industry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,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global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effect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be zero or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negatvie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since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good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anyways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be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produced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somewhere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. </a:t>
            </a:r>
          </a:p>
          <a:p>
            <a:pPr marL="742950" lvl="1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endParaRPr lang="nb-NO" sz="1800" dirty="0" smtClean="0">
              <a:solidFill>
                <a:schemeClr val="tx1"/>
              </a:solidFill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Most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EU’s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climate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policy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measures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have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therefore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,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totally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or in part,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protected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competitive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industry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and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sectors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where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you’re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afraid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carbon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1800" dirty="0" err="1" smtClean="0">
                <a:solidFill>
                  <a:schemeClr val="tx1"/>
                </a:solidFill>
                <a:ea typeface="Times New Roman" charset="0"/>
              </a:rPr>
              <a:t>leak</a:t>
            </a:r>
            <a:r>
              <a:rPr lang="nb-NO" sz="1800" dirty="0" smtClean="0">
                <a:solidFill>
                  <a:schemeClr val="tx1"/>
                </a:solidFill>
                <a:ea typeface="Times New Roman" charset="0"/>
              </a:rPr>
              <a:t>. </a:t>
            </a:r>
            <a:endParaRPr lang="en-US" sz="1400" dirty="0">
              <a:solidFill>
                <a:schemeClr val="tx1"/>
              </a:solidFill>
              <a:effectLst/>
              <a:latin typeface="Times New Roman" charset="0"/>
              <a:ea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009" y="4992529"/>
            <a:ext cx="4234999" cy="1809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1" y="5030836"/>
            <a:ext cx="1876800" cy="18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6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84" y="-171400"/>
            <a:ext cx="8278688" cy="1143000"/>
          </a:xfrm>
        </p:spPr>
        <p:txBody>
          <a:bodyPr/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800" b="1" dirty="0" err="1" smtClean="0">
                <a:ea typeface="Times New Roman" charset="0"/>
              </a:rPr>
              <a:t>Electrification</a:t>
            </a:r>
            <a:r>
              <a:rPr lang="nb-NO" sz="2800" b="1" dirty="0" smtClean="0">
                <a:ea typeface="Times New Roman" charset="0"/>
              </a:rPr>
              <a:t> </a:t>
            </a:r>
            <a:r>
              <a:rPr lang="nb-NO" sz="2800" b="1" dirty="0" err="1" smtClean="0">
                <a:ea typeface="Times New Roman" charset="0"/>
              </a:rPr>
              <a:t>of</a:t>
            </a:r>
            <a:r>
              <a:rPr lang="nb-NO" sz="2800" b="1" dirty="0" smtClean="0">
                <a:ea typeface="Times New Roman" charset="0"/>
              </a:rPr>
              <a:t> transport</a:t>
            </a:r>
            <a:endParaRPr lang="en-US" sz="2000" dirty="0">
              <a:latin typeface="Times New Roman" charset="0"/>
              <a:ea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7" y="764704"/>
            <a:ext cx="6912767" cy="5554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50</a:t>
            </a:r>
            <a:r>
              <a:rPr lang="nb-NO" sz="2400" dirty="0">
                <a:solidFill>
                  <a:srgbClr val="003A7D"/>
                </a:solidFill>
                <a:ea typeface="Times New Roman" charset="0"/>
              </a:rPr>
              <a:t>%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energy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use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in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road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transport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emission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free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,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equals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reduced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CO</a:t>
            </a:r>
            <a:r>
              <a:rPr lang="nb-NO" sz="2400" baseline="-25000" dirty="0" smtClean="0">
                <a:solidFill>
                  <a:srgbClr val="003A7D"/>
                </a:solidFill>
                <a:ea typeface="Times New Roman" charset="0"/>
              </a:rPr>
              <a:t>2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emissions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by </a:t>
            </a:r>
            <a:r>
              <a:rPr lang="nb-NO" sz="2400" dirty="0">
                <a:solidFill>
                  <a:srgbClr val="003A7D"/>
                </a:solidFill>
                <a:ea typeface="Times New Roman" charset="0"/>
              </a:rPr>
              <a:t>5-6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bill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. tonns.  </a:t>
            </a:r>
          </a:p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solidFill>
                  <a:srgbClr val="003A7D"/>
                </a:solidFill>
                <a:ea typeface="Times New Roman" charset="0"/>
              </a:rPr>
              <a:t>G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lobal </a:t>
            </a:r>
            <a:r>
              <a:rPr lang="nb-NO" sz="2400" dirty="0" err="1" smtClean="0">
                <a:solidFill>
                  <a:srgbClr val="003A7D"/>
                </a:solidFill>
                <a:ea typeface="Times New Roman" charset="0"/>
              </a:rPr>
              <a:t>effect</a:t>
            </a:r>
            <a:r>
              <a:rPr lang="nb-NO" sz="2400" dirty="0" smtClean="0">
                <a:solidFill>
                  <a:srgbClr val="003A7D"/>
                </a:solidFill>
                <a:ea typeface="Times New Roman" charset="0"/>
              </a:rPr>
              <a:t> </a:t>
            </a:r>
            <a:r>
              <a:rPr lang="nb-NO" sz="2400" dirty="0">
                <a:solidFill>
                  <a:srgbClr val="003A7D"/>
                </a:solidFill>
                <a:ea typeface="Times New Roman" charset="0"/>
              </a:rPr>
              <a:t>? </a:t>
            </a:r>
            <a:endParaRPr lang="nb-NO" sz="2400" dirty="0" smtClean="0">
              <a:solidFill>
                <a:srgbClr val="003A7D"/>
              </a:solidFill>
              <a:ea typeface="Times New Roman" charset="0"/>
            </a:endParaRPr>
          </a:p>
          <a:p>
            <a:pPr marL="285750" indent="-285750" hangingPunct="0"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Transport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sector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is not a part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quota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market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EU.</a:t>
            </a:r>
          </a:p>
          <a:p>
            <a:pPr marL="285750" indent="-285750" hangingPunct="0">
              <a:spcAft>
                <a:spcPts val="1000"/>
              </a:spcAft>
              <a:buFont typeface="Arial" charset="0"/>
              <a:buChar char="•"/>
            </a:pP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Emission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reduction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in Norway is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addition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to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reductions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Europe and Norway have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planned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within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ETS. </a:t>
            </a:r>
          </a:p>
          <a:p>
            <a:pPr marL="285750" indent="-285750" hangingPunct="0"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The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electricity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used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does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not lead to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increased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,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since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sector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is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inside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</a:rPr>
              <a:t>quota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 system.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alphaModFix amt="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9201" y="1907704"/>
            <a:ext cx="6912768" cy="5217183"/>
          </a:xfrm>
          <a:prstGeom prst="rect">
            <a:avLst/>
          </a:pr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331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-315416"/>
            <a:ext cx="7772400" cy="1143000"/>
          </a:xfrm>
        </p:spPr>
        <p:txBody>
          <a:bodyPr/>
          <a:lstStyle/>
          <a:p>
            <a:r>
              <a:rPr lang="en-US" dirty="0" smtClean="0"/>
              <a:t>Electrification of the shelf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512" y="705033"/>
            <a:ext cx="8784976" cy="497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Will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cut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Norwegian CO</a:t>
            </a:r>
            <a:r>
              <a:rPr lang="nb-NO" sz="2800" baseline="-25000" dirty="0" smtClean="0">
                <a:solidFill>
                  <a:srgbClr val="003B7D"/>
                </a:solidFill>
                <a:ea typeface="Times New Roman" charset="0"/>
              </a:rPr>
              <a:t>2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-emissions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locally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when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water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power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is used in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power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production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. Will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this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lead to real CO</a:t>
            </a:r>
            <a:r>
              <a:rPr lang="nb-NO" sz="2800" baseline="-25000" dirty="0" smtClean="0">
                <a:solidFill>
                  <a:srgbClr val="003B7D"/>
                </a:solidFill>
                <a:ea typeface="Times New Roman" charset="0"/>
              </a:rPr>
              <a:t>2</a:t>
            </a:r>
            <a:r>
              <a:rPr lang="nb-NO" sz="2800" dirty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cuts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  <a:ea typeface="Times New Roman" charset="0"/>
              </a:rPr>
              <a:t>globally</a:t>
            </a:r>
            <a:r>
              <a:rPr lang="nb-NO" sz="2800" dirty="0" smtClean="0">
                <a:solidFill>
                  <a:srgbClr val="003B7D"/>
                </a:solidFill>
                <a:ea typeface="Times New Roman" charset="0"/>
              </a:rPr>
              <a:t>?  </a:t>
            </a:r>
            <a:endParaRPr lang="nb-NO" sz="2800" dirty="0" smtClean="0">
              <a:solidFill>
                <a:schemeClr val="tx1"/>
              </a:solidFill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Mainland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electricity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not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change</a:t>
            </a:r>
            <a:r>
              <a:rPr lang="nb-NO" sz="2000" dirty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European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since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both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power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sector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and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oil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extraction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are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subject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to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quota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system.</a:t>
            </a:r>
            <a:endParaRPr lang="nb-NO" sz="2000" dirty="0">
              <a:solidFill>
                <a:schemeClr val="tx1"/>
              </a:solidFill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The for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now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unused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gas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at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some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moment be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transported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to Europe. At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best, all gas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be used for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electricity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production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and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net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wil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not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increase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because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quota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market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.  </a:t>
            </a: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The positive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thing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is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that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probably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, more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electricity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will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be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produced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because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teh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gas,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since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onshore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gas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turbines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usually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are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more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efficient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.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Influences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profitability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, not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</a:rPr>
              <a:t>emissions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62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192" y="4424675"/>
            <a:ext cx="4139952" cy="2701353"/>
          </a:xfrm>
          <a:prstGeom prst="rect">
            <a:avLst/>
          </a:prstGeom>
          <a:effectLst>
            <a:softEdge rad="393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243408"/>
            <a:ext cx="7772400" cy="1143000"/>
          </a:xfrm>
        </p:spPr>
        <p:txBody>
          <a:bodyPr/>
          <a:lstStyle/>
          <a:p>
            <a:r>
              <a:rPr lang="en-US" dirty="0" err="1" smtClean="0"/>
              <a:t>Energieffektivisering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512" y="867272"/>
            <a:ext cx="8964488" cy="492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EU sine nye mål er på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27% reduksjon for 2030.  </a:t>
            </a:r>
            <a:endParaRPr lang="nb-NO" sz="2400" dirty="0" smtClean="0">
              <a:solidFill>
                <a:schemeClr val="tx1"/>
              </a:solidFill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I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Norge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stadig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strengere krav, og støtte til energieffektivisering og sparing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for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eksempel gjennom </a:t>
            </a:r>
            <a:r>
              <a:rPr lang="nb-NO" sz="2400" dirty="0" err="1">
                <a:solidFill>
                  <a:schemeClr val="tx1"/>
                </a:solidFill>
                <a:ea typeface="Times New Roman" charset="0"/>
              </a:rPr>
              <a:t>Enova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. </a:t>
            </a:r>
            <a:endParaRPr 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Kritikere hevder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at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med strøm som energibærer er energieffektivisering ikke effektivt klimatiltak.</a:t>
            </a:r>
          </a:p>
          <a:p>
            <a:pPr marL="742950" lvl="1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Tiltak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for energieffektivisering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bør komme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uten ytterligere støtte som en konsekvens av økt kvotepris. </a:t>
            </a:r>
          </a:p>
          <a:p>
            <a:pPr marL="285750" indent="-285750" hangingPunct="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Hvorfor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har så både EU og Norge </a:t>
            </a:r>
            <a:endParaRPr lang="nb-NO" sz="2400" dirty="0" smtClean="0">
              <a:solidFill>
                <a:schemeClr val="tx1"/>
              </a:solidFill>
              <a:ea typeface="Times New Roman" charset="0"/>
            </a:endParaRPr>
          </a:p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</a:rPr>
              <a:t>målretta 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</a:rPr>
              <a:t>initiativ i denne retningen? </a:t>
            </a:r>
            <a:endParaRPr lang="en-US" sz="1800" dirty="0">
              <a:solidFill>
                <a:schemeClr val="tx1"/>
              </a:solidFill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Bilde 38"/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" y="10292"/>
            <a:ext cx="3461926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-161298" y="507436"/>
            <a:ext cx="8545257" cy="1143000"/>
          </a:xfrm>
        </p:spPr>
        <p:txBody>
          <a:bodyPr/>
          <a:lstStyle/>
          <a:p>
            <a:r>
              <a:rPr lang="nn-NO" noProof="0" dirty="0" smtClean="0"/>
              <a:t>Case: ”</a:t>
            </a:r>
            <a:r>
              <a:rPr lang="nn-NO" noProof="0" dirty="0" err="1" smtClean="0"/>
              <a:t>Trouble</a:t>
            </a:r>
            <a:r>
              <a:rPr lang="nn-NO" noProof="0" dirty="0" smtClean="0"/>
              <a:t> in </a:t>
            </a:r>
            <a:r>
              <a:rPr lang="nn-NO" noProof="0" dirty="0" err="1" smtClean="0"/>
              <a:t>the</a:t>
            </a:r>
            <a:r>
              <a:rPr lang="nn-NO" noProof="0" dirty="0" smtClean="0"/>
              <a:t> </a:t>
            </a:r>
            <a:r>
              <a:rPr lang="nn-NO" noProof="0" dirty="0" err="1" smtClean="0"/>
              <a:t>neighbourhood</a:t>
            </a:r>
            <a:r>
              <a:rPr lang="nn-NO" noProof="0" dirty="0" smtClean="0"/>
              <a:t>”</a:t>
            </a:r>
            <a:endParaRPr lang="nn-NO" noProof="0" dirty="0"/>
          </a:p>
        </p:txBody>
      </p:sp>
      <p:grpSp>
        <p:nvGrpSpPr>
          <p:cNvPr id="6" name="Gruppe 5"/>
          <p:cNvGrpSpPr/>
          <p:nvPr/>
        </p:nvGrpSpPr>
        <p:grpSpPr>
          <a:xfrm>
            <a:off x="-47991" y="2238228"/>
            <a:ext cx="4595383" cy="3902514"/>
            <a:chOff x="-42399" y="1444283"/>
            <a:chExt cx="5430321" cy="431370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736" y="1825183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4364" y="1444283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700" y="1772816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984283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48" y="2524283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994" y="2420888"/>
              <a:ext cx="971928" cy="97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580" y="2077541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30" y="2852816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9"/>
            <p:cNvPicPr>
              <a:picLocks noChangeAspect="1" noChangeArrowheads="1"/>
            </p:cNvPicPr>
            <p:nvPr/>
          </p:nvPicPr>
          <p:blipFill>
            <a:blip r:embed="rId8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804" y="2617541"/>
              <a:ext cx="993667" cy="99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6" y="3455133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391" y="2778844"/>
              <a:ext cx="1085950" cy="10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804" y="1771149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366" y="3443478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284" y="3392816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12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284" y="3632654"/>
              <a:ext cx="1176108" cy="1176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392" y="4305086"/>
              <a:ext cx="1153972" cy="115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4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548" y="4535133"/>
              <a:ext cx="1216044" cy="1216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932816"/>
              <a:ext cx="1080000" cy="10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14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284" y="3864794"/>
              <a:ext cx="1216044" cy="1216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15" cstate="email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399" y="4587942"/>
              <a:ext cx="1170049" cy="117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uppe 4"/>
          <p:cNvGrpSpPr/>
          <p:nvPr/>
        </p:nvGrpSpPr>
        <p:grpSpPr>
          <a:xfrm>
            <a:off x="372072" y="3262681"/>
            <a:ext cx="4404702" cy="2974631"/>
            <a:chOff x="379880" y="2617206"/>
            <a:chExt cx="5204995" cy="3288057"/>
          </a:xfrm>
        </p:grpSpPr>
        <p:pic>
          <p:nvPicPr>
            <p:cNvPr id="37" name="Picture 15"/>
            <p:cNvPicPr>
              <a:picLocks noChangeAspect="1" noChangeArrowheads="1"/>
            </p:cNvPicPr>
            <p:nvPr/>
          </p:nvPicPr>
          <p:blipFill>
            <a:blip r:embed="rId1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80" y="2636912"/>
              <a:ext cx="735736" cy="39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1" name="Picture 17"/>
            <p:cNvPicPr>
              <a:picLocks noChangeAspect="1" noChangeArrowheads="1"/>
            </p:cNvPicPr>
            <p:nvPr/>
          </p:nvPicPr>
          <p:blipFill>
            <a:blip r:embed="rId17" cstate="email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512" y="2617206"/>
              <a:ext cx="756000" cy="400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1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90408" y="3202836"/>
              <a:ext cx="1116000" cy="597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19" cstate="email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875" y="2929464"/>
              <a:ext cx="900000" cy="67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2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2070" y="3062335"/>
              <a:ext cx="864000" cy="647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2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80548" y="4087048"/>
              <a:ext cx="1008000" cy="6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2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548" y="3612124"/>
              <a:ext cx="698692" cy="464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2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441" y="4843590"/>
              <a:ext cx="936000" cy="505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8"/>
            <p:cNvPicPr>
              <a:picLocks noChangeAspect="1" noChangeArrowheads="1"/>
            </p:cNvPicPr>
            <p:nvPr/>
          </p:nvPicPr>
          <p:blipFill>
            <a:blip r:embed="rId2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34284" y="5012816"/>
              <a:ext cx="1080000" cy="725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0"/>
            <p:cNvPicPr>
              <a:picLocks noChangeAspect="1" noChangeArrowheads="1"/>
            </p:cNvPicPr>
            <p:nvPr/>
          </p:nvPicPr>
          <p:blipFill>
            <a:blip r:embed="rId2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736" y="5096307"/>
              <a:ext cx="1080000" cy="80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472" y="1556792"/>
            <a:ext cx="3600000" cy="3412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472" y="1594155"/>
            <a:ext cx="3600000" cy="34190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8" name="Rektangel 7"/>
          <p:cNvSpPr/>
          <p:nvPr/>
        </p:nvSpPr>
        <p:spPr>
          <a:xfrm rot="1541347">
            <a:off x="5382952" y="3046627"/>
            <a:ext cx="269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n-NO" sz="3600" b="1" dirty="0" smtClean="0">
                <a:solidFill>
                  <a:srgbClr val="333399">
                    <a:lumMod val="50000"/>
                  </a:srgbClr>
                </a:solidFill>
                <a:latin typeface="Arial"/>
                <a:ea typeface="ＭＳ Ｐゴシック" pitchFamily="34" charset="-128"/>
                <a:cs typeface="Arial" pitchFamily="34" charset="0"/>
              </a:rPr>
              <a:t>TRØBBEL! </a:t>
            </a:r>
            <a:endParaRPr lang="nn-NO" sz="3600" b="1" dirty="0">
              <a:solidFill>
                <a:srgbClr val="333399">
                  <a:lumMod val="50000"/>
                </a:srgbClr>
              </a:solidFill>
              <a:latin typeface="Arial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2521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" y="836712"/>
            <a:ext cx="9144000" cy="65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80"/>
      </p:ext>
    </p:extLst>
  </p:cSld>
  <p:clrMapOvr>
    <a:masterClrMapping/>
  </p:clrMapOvr>
  <p:transition>
    <p:cover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45104" y="98414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drivers: Active consumers and </a:t>
            </a:r>
            <a:r>
              <a:rPr lang="en-US" smtClean="0"/>
              <a:t>distributed generation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8" y="3403698"/>
            <a:ext cx="5090626" cy="2112068"/>
          </a:xfrm>
        </p:spPr>
      </p:pic>
      <p:sp>
        <p:nvSpPr>
          <p:cNvPr id="8" name="TextBox 7"/>
          <p:cNvSpPr txBox="1"/>
          <p:nvPr/>
        </p:nvSpPr>
        <p:spPr>
          <a:xfrm>
            <a:off x="628154" y="5671060"/>
            <a:ext cx="7887693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 err="1"/>
              <a:t>Kilde</a:t>
            </a:r>
            <a:r>
              <a:rPr lang="en-US" sz="788" dirty="0"/>
              <a:t>: 3M, Smart Grid: http://solutions.3m.com/wps/portal/3M/en_EU/SmartGrid/EU-Smart-Grid/</a:t>
            </a:r>
          </a:p>
        </p:txBody>
      </p:sp>
      <p:sp>
        <p:nvSpPr>
          <p:cNvPr id="2" name="Rektangel 1"/>
          <p:cNvSpPr/>
          <p:nvPr/>
        </p:nvSpPr>
        <p:spPr>
          <a:xfrm>
            <a:off x="523714" y="2295702"/>
            <a:ext cx="4572000" cy="11633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Demand Response module in EMPIRE : in testing now</a:t>
            </a:r>
          </a:p>
          <a:p>
            <a:r>
              <a:rPr lang="en-GB" sz="1200" dirty="0" err="1"/>
              <a:t>Multiscale</a:t>
            </a:r>
            <a:r>
              <a:rPr lang="en-GB" sz="1200" dirty="0"/>
              <a:t> geographical representation</a:t>
            </a:r>
          </a:p>
          <a:p>
            <a:pPr marL="557213" lvl="1" indent="-214313">
              <a:buFont typeface="Arial" charset="0"/>
              <a:buChar char="•"/>
            </a:pPr>
            <a:r>
              <a:rPr lang="en-GB" sz="1200" dirty="0"/>
              <a:t>Countries</a:t>
            </a:r>
          </a:p>
          <a:p>
            <a:pPr marL="557213" lvl="1" indent="-214313">
              <a:buFont typeface="Arial" charset="0"/>
              <a:buChar char="•"/>
            </a:pPr>
            <a:r>
              <a:rPr lang="en-GB" sz="1200" dirty="0"/>
              <a:t>Regions</a:t>
            </a:r>
          </a:p>
          <a:p>
            <a:pPr marL="557213" lvl="1" indent="-214313">
              <a:buFont typeface="Arial" charset="0"/>
              <a:buChar char="•"/>
            </a:pPr>
            <a:r>
              <a:rPr lang="en-GB" sz="1200" dirty="0" err="1"/>
              <a:t>Neigbourhoods</a:t>
            </a:r>
            <a:endParaRPr lang="en-GB" sz="1200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167" y="1841391"/>
            <a:ext cx="3480793" cy="29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25" y="0"/>
            <a:ext cx="9144000" cy="6587613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179512" y="107048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from Karen </a:t>
            </a:r>
            <a:r>
              <a:rPr lang="en-GB" dirty="0" err="1" smtClean="0"/>
              <a:t>Byskov</a:t>
            </a:r>
            <a:r>
              <a:rPr lang="en-GB" dirty="0" smtClean="0"/>
              <a:t> Lindberg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83214"/>
      </p:ext>
    </p:extLst>
  </p:cSld>
  <p:clrMapOvr>
    <a:masterClrMapping/>
  </p:clrMapOvr>
  <p:transition>
    <p:cover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701" y="0"/>
            <a:ext cx="9144000" cy="6485150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179512" y="107048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Slides from Karen </a:t>
            </a:r>
            <a:r>
              <a:rPr lang="en-GB" dirty="0" err="1" smtClean="0"/>
              <a:t>Byskov</a:t>
            </a:r>
            <a:r>
              <a:rPr lang="en-GB" dirty="0" smtClean="0"/>
              <a:t> Lindberg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739515"/>
      </p:ext>
    </p:extLst>
  </p:cSld>
  <p:clrMapOvr>
    <a:masterClrMapping/>
  </p:clrMapOvr>
  <p:transition>
    <p:cover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896" y="0"/>
            <a:ext cx="7772400" cy="1143000"/>
          </a:xfrm>
        </p:spPr>
        <p:txBody>
          <a:bodyPr/>
          <a:lstStyle/>
          <a:p>
            <a:pPr hangingPunct="0">
              <a:lnSpc>
                <a:spcPct val="115000"/>
              </a:lnSpc>
              <a:spcAft>
                <a:spcPts val="1000"/>
              </a:spcAft>
            </a:pPr>
            <a:r>
              <a:rPr lang="nb-NO" dirty="0" err="1" smtClean="0">
                <a:solidFill>
                  <a:srgbClr val="003A7D"/>
                </a:solidFill>
                <a:ea typeface="Times New Roman" charset="0"/>
              </a:rPr>
              <a:t>Stimulating</a:t>
            </a:r>
            <a:r>
              <a:rPr lang="nb-NO" dirty="0" smtClean="0">
                <a:solidFill>
                  <a:srgbClr val="003A7D"/>
                </a:solidFill>
                <a:ea typeface="Times New Roman" charset="0"/>
              </a:rPr>
              <a:t> long-term </a:t>
            </a:r>
            <a:r>
              <a:rPr lang="nb-NO" dirty="0" err="1" smtClean="0">
                <a:solidFill>
                  <a:srgbClr val="003A7D"/>
                </a:solidFill>
                <a:ea typeface="Times New Roman" charset="0"/>
              </a:rPr>
              <a:t>restructuring</a:t>
            </a:r>
            <a:endParaRPr lang="en-US" sz="2800" dirty="0">
              <a:solidFill>
                <a:srgbClr val="003A7D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908720"/>
            <a:ext cx="8640960" cy="603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Efficienct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builings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industry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will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be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necessary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a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society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where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80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%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gas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emissions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are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removed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 </a:t>
            </a: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Investments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buildings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have a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very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long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lifetime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Wrong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investments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new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buildings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today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have negative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consequences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for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possibility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reaching</a:t>
            </a:r>
            <a:r>
              <a:rPr lang="nb-NO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long-term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climate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goals.</a:t>
            </a:r>
          </a:p>
          <a:p>
            <a:pPr marL="285750" lvl="0" indent="-2857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security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reduces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vulnerability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a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power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system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with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more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renewable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and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higher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top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load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</a:t>
            </a:r>
            <a:endParaRPr lang="en-US" sz="24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Energy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efficiency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maked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industry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more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competitive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–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environmental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friendly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technology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4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development</a:t>
            </a:r>
            <a:r>
              <a:rPr lang="nb-NO" sz="24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</a:pP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Climate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goals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coordinated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with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goals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of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energy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security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and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economic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  <a:ea typeface="Times New Roman" charset="0"/>
              </a:rPr>
              <a:t>growth</a:t>
            </a:r>
            <a:r>
              <a:rPr lang="nb-NO" sz="2400" dirty="0" smtClean="0">
                <a:solidFill>
                  <a:srgbClr val="003B7D"/>
                </a:solidFill>
                <a:ea typeface="Times New Roman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2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-258984"/>
            <a:ext cx="7772400" cy="1143000"/>
          </a:xfrm>
        </p:spPr>
        <p:txBody>
          <a:bodyPr/>
          <a:lstStyle/>
          <a:p>
            <a:r>
              <a:rPr lang="en-US" dirty="0" smtClean="0"/>
              <a:t>EU 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600" y="375464"/>
            <a:ext cx="7884368" cy="3429000"/>
          </a:xfrm>
        </p:spPr>
        <p:txBody>
          <a:bodyPr/>
          <a:lstStyle/>
          <a:p>
            <a:endParaRPr lang="nb-NO" dirty="0"/>
          </a:p>
          <a:p>
            <a:pPr>
              <a:buFont typeface="Arial" charset="0"/>
              <a:buChar char="•"/>
            </a:pPr>
            <a:r>
              <a:rPr lang="nb-NO" sz="2400" dirty="0" err="1" smtClean="0"/>
              <a:t>Today</a:t>
            </a:r>
            <a:r>
              <a:rPr lang="nb-NO" sz="2400" dirty="0" smtClean="0"/>
              <a:t>, </a:t>
            </a:r>
            <a:r>
              <a:rPr lang="nb-NO" sz="2400" dirty="0" err="1" smtClean="0"/>
              <a:t>about</a:t>
            </a:r>
            <a:r>
              <a:rPr lang="nb-NO" sz="2400" dirty="0" smtClean="0"/>
              <a:t> 45% </a:t>
            </a:r>
            <a:r>
              <a:rPr lang="nb-NO" sz="2400" dirty="0" err="1" smtClean="0"/>
              <a:t>of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emissions</a:t>
            </a:r>
            <a:r>
              <a:rPr lang="nb-NO" sz="2400" dirty="0" smtClean="0"/>
              <a:t> </a:t>
            </a:r>
            <a:r>
              <a:rPr lang="nb-NO" sz="2400" dirty="0" err="1" smtClean="0"/>
              <a:t>are</a:t>
            </a:r>
            <a:r>
              <a:rPr lang="nb-NO" sz="2400" dirty="0" smtClean="0"/>
              <a:t> </a:t>
            </a:r>
            <a:r>
              <a:rPr lang="nb-NO" sz="2400" dirty="0" err="1" smtClean="0"/>
              <a:t>regulated</a:t>
            </a:r>
            <a:r>
              <a:rPr lang="nb-NO" sz="2400" dirty="0" smtClean="0"/>
              <a:t> by ETS. This </a:t>
            </a:r>
            <a:r>
              <a:rPr lang="nb-NO" sz="2400" dirty="0" err="1" smtClean="0"/>
              <a:t>means</a:t>
            </a:r>
            <a:r>
              <a:rPr lang="nb-NO" sz="2400" dirty="0" smtClean="0"/>
              <a:t> </a:t>
            </a:r>
            <a:r>
              <a:rPr lang="nb-NO" sz="2400" dirty="0" err="1" smtClean="0"/>
              <a:t>that</a:t>
            </a:r>
            <a:r>
              <a:rPr lang="nb-NO" sz="2400" dirty="0" smtClean="0"/>
              <a:t> </a:t>
            </a:r>
            <a:r>
              <a:rPr lang="nb-NO" sz="2400" dirty="0" err="1" smtClean="0"/>
              <a:t>if</a:t>
            </a:r>
            <a:r>
              <a:rPr lang="nb-NO" sz="2400" dirty="0" smtClean="0"/>
              <a:t> </a:t>
            </a:r>
            <a:r>
              <a:rPr lang="nb-NO" sz="2400" dirty="0" err="1" smtClean="0"/>
              <a:t>you</a:t>
            </a:r>
            <a:r>
              <a:rPr lang="nb-NO" sz="2400" dirty="0" smtClean="0"/>
              <a:t> </a:t>
            </a:r>
            <a:r>
              <a:rPr lang="nb-NO" sz="2400" dirty="0" err="1" smtClean="0"/>
              <a:t>are</a:t>
            </a:r>
            <a:r>
              <a:rPr lang="nb-NO" sz="2400" dirty="0" smtClean="0"/>
              <a:t> </a:t>
            </a:r>
            <a:r>
              <a:rPr lang="nb-NO" sz="2400" dirty="0" err="1" smtClean="0"/>
              <a:t>going</a:t>
            </a:r>
            <a:r>
              <a:rPr lang="nb-NO" sz="2400" dirty="0" smtClean="0"/>
              <a:t> to </a:t>
            </a:r>
            <a:r>
              <a:rPr lang="nb-NO" sz="2400" dirty="0" err="1" smtClean="0"/>
              <a:t>generate</a:t>
            </a:r>
            <a:r>
              <a:rPr lang="nb-NO" sz="2400" dirty="0" smtClean="0"/>
              <a:t> CO</a:t>
            </a:r>
            <a:r>
              <a:rPr lang="nb-NO" sz="2400" baseline="-25000" dirty="0" smtClean="0"/>
              <a:t>2 </a:t>
            </a:r>
            <a:r>
              <a:rPr lang="nb-NO" sz="2400" dirty="0" err="1" smtClean="0"/>
              <a:t>emissions</a:t>
            </a:r>
            <a:r>
              <a:rPr lang="nb-NO" sz="2400" dirty="0" smtClean="0"/>
              <a:t> in a </a:t>
            </a:r>
            <a:r>
              <a:rPr lang="nb-NO" sz="2400" dirty="0" err="1" smtClean="0"/>
              <a:t>sector</a:t>
            </a:r>
            <a:r>
              <a:rPr lang="nb-NO" sz="2400" dirty="0" smtClean="0"/>
              <a:t> </a:t>
            </a:r>
            <a:r>
              <a:rPr lang="nb-NO" sz="2400" dirty="0" err="1" smtClean="0"/>
              <a:t>that</a:t>
            </a:r>
            <a:r>
              <a:rPr lang="nb-NO" sz="2400" dirty="0" smtClean="0"/>
              <a:t> is </a:t>
            </a:r>
            <a:r>
              <a:rPr lang="nb-NO" sz="2400" dirty="0" err="1" smtClean="0"/>
              <a:t>regulated</a:t>
            </a:r>
            <a:r>
              <a:rPr lang="nb-NO" sz="2400" dirty="0" smtClean="0"/>
              <a:t> by ETS, </a:t>
            </a:r>
            <a:r>
              <a:rPr lang="nb-NO" sz="2400" dirty="0" err="1" smtClean="0"/>
              <a:t>you</a:t>
            </a:r>
            <a:r>
              <a:rPr lang="nb-NO" sz="2400" dirty="0" smtClean="0"/>
              <a:t> have to </a:t>
            </a:r>
            <a:r>
              <a:rPr lang="nb-NO" sz="2400" dirty="0" err="1" smtClean="0"/>
              <a:t>buy</a:t>
            </a:r>
            <a:r>
              <a:rPr lang="nb-NO" sz="2400" dirty="0" smtClean="0"/>
              <a:t> an </a:t>
            </a:r>
            <a:r>
              <a:rPr lang="nb-NO" sz="2400" dirty="0" err="1" smtClean="0"/>
              <a:t>emission</a:t>
            </a:r>
            <a:r>
              <a:rPr lang="nb-NO" sz="2400" dirty="0" smtClean="0"/>
              <a:t> </a:t>
            </a:r>
            <a:r>
              <a:rPr lang="nb-NO" sz="2400" dirty="0" err="1" smtClean="0"/>
              <a:t>permission</a:t>
            </a:r>
            <a:r>
              <a:rPr lang="nb-NO" sz="2400" dirty="0" smtClean="0"/>
              <a:t> (EU </a:t>
            </a:r>
            <a:r>
              <a:rPr lang="nb-NO" sz="2400" dirty="0" err="1"/>
              <a:t>allowance</a:t>
            </a:r>
            <a:r>
              <a:rPr lang="nb-NO" sz="2400" dirty="0"/>
              <a:t>). </a:t>
            </a:r>
            <a:endParaRPr lang="nb-NO" sz="2400" dirty="0" smtClean="0"/>
          </a:p>
          <a:p>
            <a:pPr>
              <a:buFont typeface="Arial" charset="0"/>
              <a:buChar char="•"/>
            </a:pPr>
            <a:r>
              <a:rPr lang="nb-NO" sz="2400" dirty="0" smtClean="0"/>
              <a:t>In order to </a:t>
            </a:r>
            <a:r>
              <a:rPr lang="nb-NO" sz="2400" dirty="0" err="1" smtClean="0"/>
              <a:t>reach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reduction</a:t>
            </a:r>
            <a:r>
              <a:rPr lang="nb-NO" sz="2400" dirty="0" smtClean="0"/>
              <a:t> goals,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emission</a:t>
            </a:r>
            <a:r>
              <a:rPr lang="nb-NO" sz="2400" dirty="0" smtClean="0"/>
              <a:t> </a:t>
            </a:r>
            <a:r>
              <a:rPr lang="nb-NO" sz="2400" dirty="0" err="1" smtClean="0"/>
              <a:t>persmissions</a:t>
            </a:r>
            <a:r>
              <a:rPr lang="nb-NO" sz="2400" dirty="0" smtClean="0"/>
              <a:t> </a:t>
            </a:r>
            <a:r>
              <a:rPr lang="nb-NO" sz="2400" dirty="0" err="1" smtClean="0"/>
              <a:t>that</a:t>
            </a:r>
            <a:r>
              <a:rPr lang="nb-NO" sz="2400" dirty="0" smtClean="0"/>
              <a:t> </a:t>
            </a:r>
            <a:r>
              <a:rPr lang="nb-NO" sz="2400" dirty="0" err="1" smtClean="0"/>
              <a:t>are</a:t>
            </a:r>
            <a:r>
              <a:rPr lang="nb-NO" sz="2400" dirty="0" smtClean="0"/>
              <a:t> </a:t>
            </a:r>
            <a:r>
              <a:rPr lang="nb-NO" sz="2400" dirty="0" err="1" smtClean="0"/>
              <a:t>auctioned</a:t>
            </a:r>
            <a:r>
              <a:rPr lang="nb-NO" sz="2400" dirty="0" smtClean="0"/>
              <a:t> </a:t>
            </a:r>
            <a:r>
              <a:rPr lang="nb-NO" sz="2400" dirty="0" err="1" smtClean="0"/>
              <a:t>out</a:t>
            </a:r>
            <a:r>
              <a:rPr lang="nb-NO" sz="2400" dirty="0" smtClean="0"/>
              <a:t> </a:t>
            </a:r>
            <a:r>
              <a:rPr lang="nb-NO" sz="2400" dirty="0" err="1" smtClean="0"/>
              <a:t>each</a:t>
            </a:r>
            <a:r>
              <a:rPr lang="nb-NO" sz="2400" dirty="0" smtClean="0"/>
              <a:t> </a:t>
            </a:r>
            <a:r>
              <a:rPr lang="nb-NO" sz="2400" dirty="0" err="1" smtClean="0"/>
              <a:t>year</a:t>
            </a:r>
            <a:r>
              <a:rPr lang="nb-NO" sz="2400" dirty="0" smtClean="0"/>
              <a:t>, </a:t>
            </a:r>
            <a:r>
              <a:rPr lang="nb-NO" sz="2400" dirty="0" err="1" smtClean="0"/>
              <a:t>will</a:t>
            </a:r>
            <a:r>
              <a:rPr lang="nb-NO" sz="2400" dirty="0" smtClean="0"/>
              <a:t> be </a:t>
            </a:r>
            <a:r>
              <a:rPr lang="nb-NO" sz="2400" dirty="0" err="1" smtClean="0"/>
              <a:t>reduced</a:t>
            </a:r>
            <a:r>
              <a:rPr lang="nb-NO" sz="2400" dirty="0" smtClean="0"/>
              <a:t> by 2.2% </a:t>
            </a:r>
            <a:r>
              <a:rPr lang="nb-NO" sz="2400" dirty="0" err="1" smtClean="0"/>
              <a:t>yearly</a:t>
            </a:r>
            <a:r>
              <a:rPr lang="nb-NO" sz="2400" dirty="0" smtClean="0"/>
              <a:t> from 2021, </a:t>
            </a:r>
            <a:r>
              <a:rPr lang="nb-NO" sz="2400" dirty="0" err="1" smtClean="0"/>
              <a:t>while</a:t>
            </a:r>
            <a:r>
              <a:rPr lang="nb-NO" sz="2400" dirty="0" smtClean="0"/>
              <a:t> </a:t>
            </a:r>
            <a:r>
              <a:rPr lang="nb-NO" sz="2400" dirty="0" err="1" smtClean="0"/>
              <a:t>they</a:t>
            </a:r>
            <a:r>
              <a:rPr lang="nb-NO" sz="2400" dirty="0" smtClean="0"/>
              <a:t> </a:t>
            </a:r>
            <a:r>
              <a:rPr lang="nb-NO" sz="2400" dirty="0" err="1" smtClean="0"/>
              <a:t>until</a:t>
            </a:r>
            <a:r>
              <a:rPr lang="nb-NO" sz="2400" dirty="0" smtClean="0"/>
              <a:t> 2020 </a:t>
            </a:r>
            <a:r>
              <a:rPr lang="nb-NO" sz="2400" dirty="0" err="1" smtClean="0"/>
              <a:t>will</a:t>
            </a:r>
            <a:r>
              <a:rPr lang="nb-NO" sz="2400" dirty="0" smtClean="0"/>
              <a:t> be </a:t>
            </a:r>
            <a:r>
              <a:rPr lang="nb-NO" sz="2400" dirty="0" err="1" smtClean="0"/>
              <a:t>reduced</a:t>
            </a:r>
            <a:r>
              <a:rPr lang="nb-NO" sz="2400" dirty="0" smtClean="0"/>
              <a:t> by 1.74</a:t>
            </a:r>
            <a:r>
              <a:rPr lang="nb-NO" sz="2400" dirty="0"/>
              <a:t>% </a:t>
            </a:r>
            <a:r>
              <a:rPr lang="nb-NO" sz="2400" dirty="0" err="1" smtClean="0"/>
              <a:t>yearly</a:t>
            </a:r>
            <a:r>
              <a:rPr lang="nb-NO" sz="2400" dirty="0" smtClean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38912"/>
            <a:ext cx="1873487" cy="2419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9792" y="4797152"/>
            <a:ext cx="604867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>
                <a:solidFill>
                  <a:srgbClr val="003B7D"/>
                </a:solidFill>
              </a:rPr>
              <a:t>Companies in </a:t>
            </a:r>
            <a:r>
              <a:rPr lang="nb-NO" sz="2400" dirty="0" err="1" smtClean="0">
                <a:solidFill>
                  <a:srgbClr val="003B7D"/>
                </a:solidFill>
              </a:rPr>
              <a:t>the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power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sector</a:t>
            </a:r>
            <a:r>
              <a:rPr lang="nb-NO" sz="2400" dirty="0" smtClean="0">
                <a:solidFill>
                  <a:srgbClr val="003B7D"/>
                </a:solidFill>
              </a:rPr>
              <a:t> and </a:t>
            </a:r>
            <a:r>
              <a:rPr lang="nb-NO" sz="2400" dirty="0" err="1" smtClean="0">
                <a:solidFill>
                  <a:srgbClr val="003B7D"/>
                </a:solidFill>
              </a:rPr>
              <a:t>other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sectors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buy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permissions</a:t>
            </a:r>
            <a:r>
              <a:rPr lang="nb-NO" sz="2400" dirty="0" smtClean="0">
                <a:solidFill>
                  <a:srgbClr val="003B7D"/>
                </a:solidFill>
              </a:rPr>
              <a:t> for </a:t>
            </a:r>
            <a:r>
              <a:rPr lang="nb-NO" sz="2400" dirty="0" err="1" smtClean="0">
                <a:solidFill>
                  <a:srgbClr val="003B7D"/>
                </a:solidFill>
              </a:rPr>
              <a:t>each</a:t>
            </a:r>
            <a:r>
              <a:rPr lang="nb-NO" sz="2400" dirty="0" smtClean="0">
                <a:solidFill>
                  <a:srgbClr val="003B7D"/>
                </a:solidFill>
              </a:rPr>
              <a:t> tonn </a:t>
            </a:r>
            <a:r>
              <a:rPr lang="nb-NO" sz="2400" dirty="0" err="1" smtClean="0">
                <a:solidFill>
                  <a:srgbClr val="003B7D"/>
                </a:solidFill>
              </a:rPr>
              <a:t>of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smtClean="0">
                <a:solidFill>
                  <a:srgbClr val="003A7D"/>
                </a:solidFill>
              </a:rPr>
              <a:t>CO</a:t>
            </a:r>
            <a:r>
              <a:rPr lang="nb-NO" sz="2400" baseline="-25000" dirty="0" smtClean="0">
                <a:solidFill>
                  <a:srgbClr val="003A7D"/>
                </a:solidFill>
              </a:rPr>
              <a:t>2 </a:t>
            </a:r>
            <a:r>
              <a:rPr lang="nb-NO" sz="2400" dirty="0" err="1" smtClean="0">
                <a:solidFill>
                  <a:srgbClr val="003B7D"/>
                </a:solidFill>
              </a:rPr>
              <a:t>emissions</a:t>
            </a:r>
            <a:r>
              <a:rPr lang="nb-NO" sz="2400" dirty="0" smtClean="0">
                <a:solidFill>
                  <a:srgbClr val="003B7D"/>
                </a:solidFill>
              </a:rPr>
              <a:t>. </a:t>
            </a:r>
          </a:p>
          <a:p>
            <a:r>
              <a:rPr lang="nb-NO" sz="2400" dirty="0" smtClean="0">
                <a:solidFill>
                  <a:srgbClr val="003B7D"/>
                </a:solidFill>
              </a:rPr>
              <a:t>Make </a:t>
            </a:r>
            <a:r>
              <a:rPr lang="nb-NO" sz="2400" dirty="0" err="1" smtClean="0">
                <a:solidFill>
                  <a:srgbClr val="003B7D"/>
                </a:solidFill>
              </a:rPr>
              <a:t>your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production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without</a:t>
            </a:r>
            <a:r>
              <a:rPr lang="nb-NO" sz="2400" dirty="0" smtClean="0">
                <a:solidFill>
                  <a:srgbClr val="003B7D"/>
                </a:solidFill>
              </a:rPr>
              <a:t> CO</a:t>
            </a:r>
            <a:r>
              <a:rPr lang="nb-NO" sz="2400" baseline="-25000" dirty="0" smtClean="0">
                <a:solidFill>
                  <a:srgbClr val="003B7D"/>
                </a:solidFill>
              </a:rPr>
              <a:t>2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emissions</a:t>
            </a:r>
            <a:r>
              <a:rPr lang="nb-NO" sz="2400" dirty="0" smtClean="0">
                <a:solidFill>
                  <a:srgbClr val="003B7D"/>
                </a:solidFill>
              </a:rPr>
              <a:t>, or </a:t>
            </a:r>
            <a:r>
              <a:rPr lang="nb-NO" sz="2400" dirty="0" err="1" smtClean="0">
                <a:solidFill>
                  <a:srgbClr val="003B7D"/>
                </a:solidFill>
              </a:rPr>
              <a:t>buy</a:t>
            </a:r>
            <a:r>
              <a:rPr lang="nb-NO" sz="2400" dirty="0" smtClean="0">
                <a:solidFill>
                  <a:srgbClr val="003B7D"/>
                </a:solidFill>
              </a:rPr>
              <a:t> </a:t>
            </a:r>
            <a:r>
              <a:rPr lang="nb-NO" sz="2400" dirty="0" err="1" smtClean="0">
                <a:solidFill>
                  <a:srgbClr val="003B7D"/>
                </a:solidFill>
              </a:rPr>
              <a:t>permissions</a:t>
            </a:r>
            <a:r>
              <a:rPr lang="nb-NO" sz="2400" dirty="0" smtClean="0">
                <a:solidFill>
                  <a:srgbClr val="003B7D"/>
                </a:solidFill>
              </a:rPr>
              <a:t>! </a:t>
            </a:r>
            <a:endParaRPr lang="nb-NO" sz="2400" dirty="0">
              <a:solidFill>
                <a:srgbClr val="003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-243408"/>
            <a:ext cx="7772400" cy="114300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512" y="650403"/>
            <a:ext cx="8748464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Anchor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Norwegian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climate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poliy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in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EU’s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climate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policy. EU </a:t>
            </a:r>
            <a:r>
              <a:rPr lang="nb-NO" sz="20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ETS 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as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most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important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measure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 </a:t>
            </a:r>
            <a:endParaRPr lang="en-US" sz="20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Arial" charset="0"/>
              <a:buChar char="-"/>
            </a:pP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For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sectors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that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not part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EU ETS,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prioritize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measures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that</a:t>
            </a:r>
            <a:endParaRPr lang="en-US" sz="20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Courier New" charset="0"/>
              <a:buChar char="o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Lead to real global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reductions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CO</a:t>
            </a:r>
            <a:r>
              <a:rPr lang="nb-NO" sz="2000" baseline="-25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2</a:t>
            </a: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emission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(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f.ex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Electrification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transport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sector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) and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are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not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exposed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to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carbon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leak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Courier New" charset="0"/>
              <a:buChar char="o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Lead to a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necessary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restructuting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of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society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(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f.ex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 Energy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efficiency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) 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914400">
              <a:lnSpc>
                <a:spcPct val="115000"/>
              </a:lnSpc>
              <a:spcAft>
                <a:spcPts val="0"/>
              </a:spcAft>
            </a:pPr>
            <a:r>
              <a:rPr lang="nb-NO" sz="2000" dirty="0">
                <a:solidFill>
                  <a:schemeClr val="tx1"/>
                </a:solidFill>
                <a:ea typeface="Calibri" charset="0"/>
                <a:cs typeface="Times New Roman" charset="0"/>
              </a:rPr>
              <a:t> 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Tx/>
              <a:buChar char="-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Long-term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agreements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with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neighbouring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countries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about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renewable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energy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and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how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flexibility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can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be used.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Tx/>
              <a:buChar char="-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Long-term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agreements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and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regulations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around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more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flexible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services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connected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to gas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transportation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and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storage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.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Tx/>
              <a:buChar char="-"/>
            </a:pP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Research and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demonstration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that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support Norwegian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interests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and at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the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same time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are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expected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to have a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climate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nb-NO" sz="2000" dirty="0" err="1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effect</a:t>
            </a:r>
            <a:r>
              <a:rPr lang="nb-NO" sz="20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-</a:t>
            </a:r>
            <a:endParaRPr lang="en-US" sz="2000" dirty="0">
              <a:solidFill>
                <a:schemeClr val="tx1"/>
              </a:solidFill>
              <a:latin typeface="Calibri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charset="0"/>
              <a:buChar char="o"/>
            </a:pP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For </a:t>
            </a:r>
            <a:r>
              <a:rPr lang="nb-NO" sz="2000" dirty="0" err="1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example</a:t>
            </a:r>
            <a:r>
              <a:rPr lang="nb-NO" sz="2000" dirty="0" smtClean="0">
                <a:solidFill>
                  <a:schemeClr val="tx1"/>
                </a:solidFill>
                <a:ea typeface="Calibri" charset="0"/>
                <a:cs typeface="Times New Roman" charset="0"/>
              </a:rPr>
              <a:t> CCS</a:t>
            </a:r>
            <a:endParaRPr lang="en-US" sz="20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93" y="-243408"/>
            <a:ext cx="7772400" cy="1143000"/>
          </a:xfrm>
        </p:spPr>
        <p:txBody>
          <a:bodyPr/>
          <a:lstStyle/>
          <a:p>
            <a:r>
              <a:rPr lang="en-US" dirty="0" smtClean="0"/>
              <a:t>EU 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586" y="1340768"/>
            <a:ext cx="7772400" cy="34290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nb-NO" sz="2400" dirty="0" err="1" smtClean="0"/>
              <a:t>Permissions</a:t>
            </a:r>
            <a:r>
              <a:rPr lang="nb-NO" sz="2400" dirty="0" smtClean="0"/>
              <a:t> </a:t>
            </a:r>
            <a:r>
              <a:rPr lang="nb-NO" sz="2400" dirty="0" err="1" smtClean="0"/>
              <a:t>can</a:t>
            </a:r>
            <a:r>
              <a:rPr lang="nb-NO" sz="2400" dirty="0" smtClean="0"/>
              <a:t> be </a:t>
            </a:r>
            <a:r>
              <a:rPr lang="nb-NO" sz="2400" dirty="0" err="1" smtClean="0"/>
              <a:t>saved</a:t>
            </a:r>
            <a:r>
              <a:rPr lang="nb-NO" sz="2400" dirty="0" smtClean="0"/>
              <a:t> </a:t>
            </a:r>
            <a:r>
              <a:rPr lang="nb-NO" sz="2400" dirty="0" err="1" smtClean="0"/>
              <a:t>between</a:t>
            </a:r>
            <a:r>
              <a:rPr lang="nb-NO" sz="2400" dirty="0" smtClean="0"/>
              <a:t> from </a:t>
            </a:r>
            <a:r>
              <a:rPr lang="nb-NO" sz="2400" dirty="0" err="1" smtClean="0"/>
              <a:t>one</a:t>
            </a:r>
            <a:r>
              <a:rPr lang="nb-NO" sz="2400" dirty="0" smtClean="0"/>
              <a:t> </a:t>
            </a:r>
            <a:r>
              <a:rPr lang="nb-NO" sz="2400" dirty="0" err="1" smtClean="0"/>
              <a:t>year</a:t>
            </a:r>
            <a:r>
              <a:rPr lang="nb-NO" sz="2400" dirty="0" smtClean="0"/>
              <a:t> to </a:t>
            </a:r>
            <a:r>
              <a:rPr lang="nb-NO" sz="2400" dirty="0" err="1" smtClean="0"/>
              <a:t>another</a:t>
            </a:r>
            <a:r>
              <a:rPr lang="nb-NO" sz="2400" dirty="0" smtClean="0"/>
              <a:t>, so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pricing</a:t>
            </a:r>
            <a:r>
              <a:rPr lang="nb-NO" sz="2400" dirty="0" smtClean="0"/>
              <a:t> is a bit more </a:t>
            </a:r>
            <a:r>
              <a:rPr lang="nb-NO" sz="2400" dirty="0" err="1" smtClean="0"/>
              <a:t>complicated</a:t>
            </a:r>
            <a:r>
              <a:rPr lang="nb-NO" sz="2400" dirty="0" smtClean="0"/>
              <a:t>, </a:t>
            </a:r>
            <a:r>
              <a:rPr lang="nb-NO" sz="2400" dirty="0" err="1" smtClean="0"/>
              <a:t>since</a:t>
            </a:r>
            <a:r>
              <a:rPr lang="nb-NO" sz="2400" dirty="0" smtClean="0"/>
              <a:t> </a:t>
            </a:r>
            <a:r>
              <a:rPr lang="nb-NO" sz="2400" dirty="0" err="1" smtClean="0"/>
              <a:t>future</a:t>
            </a:r>
            <a:r>
              <a:rPr lang="nb-NO" sz="2400" dirty="0" smtClean="0"/>
              <a:t> </a:t>
            </a:r>
            <a:r>
              <a:rPr lang="nb-NO" sz="2400" dirty="0" err="1" smtClean="0"/>
              <a:t>technologies</a:t>
            </a:r>
            <a:r>
              <a:rPr lang="nb-NO" sz="2400" dirty="0" smtClean="0"/>
              <a:t> and </a:t>
            </a:r>
            <a:r>
              <a:rPr lang="nb-NO" sz="2400" dirty="0" err="1" smtClean="0"/>
              <a:t>emission</a:t>
            </a:r>
            <a:r>
              <a:rPr lang="nb-NO" sz="2400" dirty="0" smtClean="0"/>
              <a:t> </a:t>
            </a:r>
            <a:r>
              <a:rPr lang="nb-NO" sz="2400" dirty="0" err="1" smtClean="0"/>
              <a:t>need</a:t>
            </a:r>
            <a:r>
              <a:rPr lang="nb-NO" sz="2400" dirty="0" smtClean="0"/>
              <a:t> </a:t>
            </a:r>
            <a:r>
              <a:rPr lang="nb-NO" sz="2400" dirty="0" err="1" smtClean="0"/>
              <a:t>are</a:t>
            </a:r>
            <a:r>
              <a:rPr lang="nb-NO" sz="2400" dirty="0" smtClean="0"/>
              <a:t> </a:t>
            </a:r>
            <a:r>
              <a:rPr lang="nb-NO" sz="2400" dirty="0" err="1" smtClean="0"/>
              <a:t>also</a:t>
            </a:r>
            <a:r>
              <a:rPr lang="nb-NO" sz="2400" dirty="0" smtClean="0"/>
              <a:t> </a:t>
            </a:r>
            <a:r>
              <a:rPr lang="nb-NO" sz="2400" dirty="0" err="1" smtClean="0"/>
              <a:t>being</a:t>
            </a:r>
            <a:r>
              <a:rPr lang="nb-NO" sz="2400" dirty="0" smtClean="0"/>
              <a:t> </a:t>
            </a:r>
            <a:r>
              <a:rPr lang="nb-NO" sz="2400" dirty="0" err="1" smtClean="0"/>
              <a:t>considered</a:t>
            </a:r>
            <a:r>
              <a:rPr lang="nb-NO" sz="24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2400" dirty="0" smtClean="0"/>
              <a:t>CO</a:t>
            </a:r>
            <a:r>
              <a:rPr lang="nb-NO" sz="2400" baseline="-25000" dirty="0" smtClean="0"/>
              <a:t>2</a:t>
            </a:r>
            <a:r>
              <a:rPr lang="nb-NO" sz="2400" dirty="0" smtClean="0"/>
              <a:t>-prices and </a:t>
            </a:r>
            <a:r>
              <a:rPr lang="nb-NO" sz="2400" dirty="0" err="1" smtClean="0"/>
              <a:t>quota</a:t>
            </a:r>
            <a:r>
              <a:rPr lang="nb-NO" sz="2400" dirty="0" smtClean="0"/>
              <a:t> </a:t>
            </a:r>
            <a:r>
              <a:rPr lang="nb-NO" sz="2400" dirty="0" err="1" smtClean="0"/>
              <a:t>prices</a:t>
            </a:r>
            <a:r>
              <a:rPr lang="nb-NO" sz="2400" dirty="0" smtClean="0"/>
              <a:t> </a:t>
            </a:r>
            <a:r>
              <a:rPr lang="nb-NO" sz="2400" dirty="0" err="1" smtClean="0"/>
              <a:t>are</a:t>
            </a:r>
            <a:r>
              <a:rPr lang="nb-NO" sz="2400" dirty="0" smtClean="0"/>
              <a:t> </a:t>
            </a:r>
            <a:r>
              <a:rPr lang="nb-NO" sz="2400" dirty="0" err="1" smtClean="0"/>
              <a:t>considered</a:t>
            </a:r>
            <a:r>
              <a:rPr lang="nb-NO" sz="2400" dirty="0" smtClean="0"/>
              <a:t> as </a:t>
            </a:r>
            <a:r>
              <a:rPr lang="nb-NO" sz="2400" dirty="0" err="1" smtClean="0"/>
              <a:t>cost</a:t>
            </a:r>
            <a:r>
              <a:rPr lang="nb-NO" sz="2400" dirty="0" smtClean="0"/>
              <a:t> </a:t>
            </a:r>
            <a:r>
              <a:rPr lang="nb-NO" sz="2400" dirty="0" err="1" smtClean="0"/>
              <a:t>efficient</a:t>
            </a:r>
            <a:r>
              <a:rPr lang="nb-NO" sz="2400" dirty="0" smtClean="0"/>
              <a:t> </a:t>
            </a:r>
            <a:r>
              <a:rPr lang="nb-NO" sz="2400" dirty="0" err="1" smtClean="0"/>
              <a:t>ways</a:t>
            </a:r>
            <a:r>
              <a:rPr lang="nb-NO" sz="2400" dirty="0" smtClean="0"/>
              <a:t> to </a:t>
            </a:r>
            <a:r>
              <a:rPr lang="nb-NO" sz="2400" dirty="0" err="1" smtClean="0"/>
              <a:t>reach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climate</a:t>
            </a:r>
            <a:r>
              <a:rPr lang="nb-NO" sz="2400" dirty="0" smtClean="0"/>
              <a:t> </a:t>
            </a:r>
            <a:r>
              <a:rPr lang="nb-NO" sz="2400" dirty="0" err="1" smtClean="0"/>
              <a:t>emissions</a:t>
            </a:r>
            <a:r>
              <a:rPr lang="nb-NO" sz="2400" dirty="0" smtClean="0"/>
              <a:t> </a:t>
            </a:r>
            <a:r>
              <a:rPr lang="nb-NO" sz="2400" dirty="0" err="1" smtClean="0"/>
              <a:t>cuts</a:t>
            </a:r>
            <a:r>
              <a:rPr lang="nb-NO" sz="24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2400" dirty="0" smtClean="0"/>
              <a:t>For </a:t>
            </a:r>
            <a:r>
              <a:rPr lang="nb-NO" sz="2400" dirty="0" err="1" smtClean="0"/>
              <a:t>sectors</a:t>
            </a:r>
            <a:r>
              <a:rPr lang="nb-NO" sz="2400" dirty="0" smtClean="0"/>
              <a:t> </a:t>
            </a:r>
            <a:r>
              <a:rPr lang="nb-NO" sz="2400" dirty="0" err="1" smtClean="0"/>
              <a:t>within</a:t>
            </a:r>
            <a:r>
              <a:rPr lang="nb-NO" sz="2400" dirty="0" smtClean="0"/>
              <a:t> EU ETS, </a:t>
            </a:r>
            <a:r>
              <a:rPr lang="nb-NO" sz="2400" dirty="0" err="1" smtClean="0"/>
              <a:t>the</a:t>
            </a:r>
            <a:r>
              <a:rPr lang="nb-NO" sz="2400" dirty="0" smtClean="0"/>
              <a:t> 2030 GHG </a:t>
            </a:r>
            <a:r>
              <a:rPr lang="nb-NO" sz="2400" dirty="0" err="1" smtClean="0"/>
              <a:t>emission</a:t>
            </a:r>
            <a:r>
              <a:rPr lang="nb-NO" sz="2400" dirty="0" smtClean="0"/>
              <a:t> </a:t>
            </a:r>
            <a:r>
              <a:rPr lang="nb-NO" sz="2400" dirty="0" err="1" smtClean="0"/>
              <a:t>cuts</a:t>
            </a:r>
            <a:r>
              <a:rPr lang="nb-NO" sz="2400" dirty="0" smtClean="0"/>
              <a:t> </a:t>
            </a:r>
            <a:r>
              <a:rPr lang="nb-NO" sz="2400" dirty="0" err="1" smtClean="0"/>
              <a:t>will</a:t>
            </a:r>
            <a:r>
              <a:rPr lang="nb-NO" sz="2400" dirty="0" smtClean="0"/>
              <a:t> be </a:t>
            </a:r>
            <a:r>
              <a:rPr lang="nb-NO" sz="2400" dirty="0" err="1" smtClean="0"/>
              <a:t>around</a:t>
            </a:r>
            <a:r>
              <a:rPr lang="nb-NO" sz="2400" dirty="0" smtClean="0"/>
              <a:t> 43</a:t>
            </a:r>
            <a:r>
              <a:rPr lang="nb-NO" sz="2400" dirty="0"/>
              <a:t>%, </a:t>
            </a:r>
            <a:r>
              <a:rPr lang="nb-NO" sz="2400" dirty="0" err="1" smtClean="0"/>
              <a:t>while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corresponding</a:t>
            </a:r>
            <a:r>
              <a:rPr lang="nb-NO" sz="2400" dirty="0" smtClean="0"/>
              <a:t> </a:t>
            </a:r>
            <a:r>
              <a:rPr lang="nb-NO" sz="2400" dirty="0" err="1" smtClean="0"/>
              <a:t>number</a:t>
            </a:r>
            <a:r>
              <a:rPr lang="nb-NO" sz="2400" dirty="0" smtClean="0"/>
              <a:t> for </a:t>
            </a:r>
            <a:r>
              <a:rPr lang="nb-NO" sz="2400" dirty="0" err="1" smtClean="0"/>
              <a:t>sectors</a:t>
            </a:r>
            <a:r>
              <a:rPr lang="nb-NO" sz="2400" dirty="0" smtClean="0"/>
              <a:t> </a:t>
            </a:r>
            <a:r>
              <a:rPr lang="nb-NO" sz="2400" dirty="0" err="1" smtClean="0"/>
              <a:t>outside</a:t>
            </a:r>
            <a:r>
              <a:rPr lang="nb-NO" sz="2400" dirty="0" smtClean="0"/>
              <a:t> is 30%. EU </a:t>
            </a:r>
            <a:r>
              <a:rPr lang="nb-NO" sz="2400" dirty="0"/>
              <a:t>ETS </a:t>
            </a:r>
            <a:r>
              <a:rPr lang="nb-NO" sz="2400" dirty="0" smtClean="0"/>
              <a:t>is </a:t>
            </a:r>
            <a:r>
              <a:rPr lang="nb-NO" sz="2400" dirty="0" err="1" smtClean="0"/>
              <a:t>technology</a:t>
            </a:r>
            <a:r>
              <a:rPr lang="nb-NO" sz="2400" dirty="0" smtClean="0"/>
              <a:t> </a:t>
            </a:r>
            <a:r>
              <a:rPr lang="nb-NO" sz="2400" dirty="0" err="1" smtClean="0"/>
              <a:t>neutral</a:t>
            </a:r>
            <a:r>
              <a:rPr lang="nb-NO" sz="2400" dirty="0" smtClean="0"/>
              <a:t>.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-49749"/>
            <a:ext cx="7772400" cy="1143000"/>
          </a:xfrm>
        </p:spPr>
        <p:txBody>
          <a:bodyPr/>
          <a:lstStyle/>
          <a:p>
            <a:r>
              <a:rPr lang="en-US" dirty="0" smtClean="0"/>
              <a:t>202020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908720"/>
            <a:ext cx="7772400" cy="4293096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More than ETS – EU has a diversified climate policy.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The </a:t>
            </a:r>
            <a:r>
              <a:rPr lang="nb-NO" sz="2800" dirty="0" err="1" smtClean="0"/>
              <a:t>energy</a:t>
            </a:r>
            <a:r>
              <a:rPr lang="nb-NO" sz="2800" dirty="0" smtClean="0"/>
              <a:t> system is a driving force for all </a:t>
            </a:r>
            <a:r>
              <a:rPr lang="nb-NO" sz="2800" dirty="0" err="1" smtClean="0"/>
              <a:t>development</a:t>
            </a:r>
            <a:r>
              <a:rPr lang="nb-NO" sz="2800" dirty="0" smtClean="0"/>
              <a:t> in </a:t>
            </a:r>
            <a:r>
              <a:rPr lang="nb-NO" sz="2800" dirty="0" err="1" smtClean="0"/>
              <a:t>the</a:t>
            </a:r>
            <a:r>
              <a:rPr lang="nb-NO" sz="2800" dirty="0" smtClean="0"/>
              <a:t> </a:t>
            </a:r>
            <a:r>
              <a:rPr lang="nb-NO" sz="2800" dirty="0" err="1" smtClean="0"/>
              <a:t>modern</a:t>
            </a:r>
            <a:r>
              <a:rPr lang="nb-NO" sz="2800" dirty="0" smtClean="0"/>
              <a:t> </a:t>
            </a:r>
            <a:r>
              <a:rPr lang="nb-NO" sz="2800" dirty="0" err="1" smtClean="0"/>
              <a:t>society</a:t>
            </a:r>
            <a:r>
              <a:rPr lang="nb-NO" sz="2800" dirty="0" smtClean="0"/>
              <a:t>, and a </a:t>
            </a:r>
            <a:r>
              <a:rPr lang="nb-NO" sz="2800" dirty="0" err="1" smtClean="0"/>
              <a:t>prerequisite</a:t>
            </a:r>
            <a:r>
              <a:rPr lang="nb-NO" sz="2800" dirty="0" smtClean="0"/>
              <a:t> for </a:t>
            </a:r>
            <a:r>
              <a:rPr lang="nb-NO" sz="2800" dirty="0" err="1" smtClean="0"/>
              <a:t>future</a:t>
            </a:r>
            <a:r>
              <a:rPr lang="nb-NO" sz="2800" dirty="0" smtClean="0"/>
              <a:t> </a:t>
            </a:r>
            <a:r>
              <a:rPr lang="nb-NO" sz="2800" dirty="0" err="1" smtClean="0"/>
              <a:t>welfare</a:t>
            </a:r>
            <a:r>
              <a:rPr lang="nb-NO" sz="2800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nb-NO" sz="2800" dirty="0" err="1" smtClean="0"/>
              <a:t>Emission</a:t>
            </a:r>
            <a:r>
              <a:rPr lang="nb-NO" sz="2800" dirty="0" smtClean="0"/>
              <a:t> </a:t>
            </a:r>
            <a:r>
              <a:rPr lang="nb-NO" sz="2800" dirty="0" err="1" smtClean="0"/>
              <a:t>reduction</a:t>
            </a:r>
            <a:r>
              <a:rPr lang="nb-NO" sz="2800" dirty="0" smtClean="0"/>
              <a:t> is </a:t>
            </a:r>
            <a:r>
              <a:rPr lang="nb-NO" sz="2800" dirty="0" err="1" smtClean="0"/>
              <a:t>one</a:t>
            </a:r>
            <a:r>
              <a:rPr lang="nb-NO" sz="2800" dirty="0" smtClean="0"/>
              <a:t> </a:t>
            </a:r>
            <a:r>
              <a:rPr lang="nb-NO" sz="2800" dirty="0" err="1" smtClean="0"/>
              <a:t>out</a:t>
            </a:r>
            <a:r>
              <a:rPr lang="nb-NO" sz="2800" dirty="0" smtClean="0"/>
              <a:t> </a:t>
            </a:r>
            <a:r>
              <a:rPr lang="nb-NO" sz="2800" dirty="0" err="1" smtClean="0"/>
              <a:t>of</a:t>
            </a:r>
            <a:r>
              <a:rPr lang="nb-NO" sz="2800" dirty="0" smtClean="0"/>
              <a:t> </a:t>
            </a:r>
            <a:r>
              <a:rPr lang="nb-NO" sz="2800" dirty="0" err="1" smtClean="0"/>
              <a:t>many</a:t>
            </a:r>
            <a:r>
              <a:rPr lang="nb-NO" sz="2800" dirty="0" smtClean="0"/>
              <a:t> and </a:t>
            </a:r>
            <a:r>
              <a:rPr lang="nb-NO" sz="2800" dirty="0" err="1" smtClean="0"/>
              <a:t>often</a:t>
            </a:r>
            <a:r>
              <a:rPr lang="nb-NO" sz="2800" dirty="0" smtClean="0"/>
              <a:t> </a:t>
            </a:r>
            <a:r>
              <a:rPr lang="nb-NO" sz="2800" dirty="0" err="1" smtClean="0"/>
              <a:t>competing</a:t>
            </a:r>
            <a:r>
              <a:rPr lang="nb-NO" sz="2800" dirty="0" smtClean="0"/>
              <a:t> goals in </a:t>
            </a:r>
            <a:r>
              <a:rPr lang="nb-NO" sz="2800" dirty="0" err="1" smtClean="0"/>
              <a:t>the</a:t>
            </a:r>
            <a:r>
              <a:rPr lang="nb-NO" sz="2800" dirty="0" smtClean="0"/>
              <a:t> </a:t>
            </a:r>
            <a:r>
              <a:rPr lang="nb-NO" sz="2800" dirty="0" err="1" smtClean="0"/>
              <a:t>process</a:t>
            </a:r>
            <a:r>
              <a:rPr lang="nb-NO" sz="2800" dirty="0" smtClean="0"/>
              <a:t> </a:t>
            </a:r>
            <a:r>
              <a:rPr lang="nb-NO" sz="2800" dirty="0" err="1" smtClean="0"/>
              <a:t>that</a:t>
            </a:r>
            <a:r>
              <a:rPr lang="nb-NO" sz="2800" dirty="0" smtClean="0"/>
              <a:t> </a:t>
            </a:r>
            <a:r>
              <a:rPr lang="nb-NO" sz="2800" dirty="0" err="1" smtClean="0"/>
              <a:t>should</a:t>
            </a:r>
            <a:r>
              <a:rPr lang="nb-NO" sz="2800" dirty="0" smtClean="0"/>
              <a:t> lead up to a </a:t>
            </a:r>
            <a:r>
              <a:rPr lang="nb-NO" sz="2800" dirty="0" err="1" smtClean="0"/>
              <a:t>new</a:t>
            </a:r>
            <a:r>
              <a:rPr lang="nb-NO" sz="2800" dirty="0" smtClean="0"/>
              <a:t> </a:t>
            </a:r>
            <a:r>
              <a:rPr lang="nb-NO" sz="2800" dirty="0" err="1" smtClean="0"/>
              <a:t>energy</a:t>
            </a:r>
            <a:r>
              <a:rPr lang="nb-NO" sz="2800" dirty="0" smtClean="0"/>
              <a:t> system:</a:t>
            </a:r>
          </a:p>
          <a:p>
            <a:pPr lvl="1">
              <a:buFont typeface="Arial" charset="0"/>
              <a:buChar char="•"/>
            </a:pPr>
            <a:r>
              <a:rPr lang="nb-NO" dirty="0" err="1" smtClean="0">
                <a:solidFill>
                  <a:srgbClr val="003A7D"/>
                </a:solidFill>
              </a:rPr>
              <a:t>Economic</a:t>
            </a:r>
            <a:r>
              <a:rPr lang="nb-NO" dirty="0" smtClean="0">
                <a:solidFill>
                  <a:srgbClr val="003A7D"/>
                </a:solidFill>
              </a:rPr>
              <a:t> </a:t>
            </a:r>
            <a:r>
              <a:rPr lang="nb-NO" dirty="0" err="1" smtClean="0">
                <a:solidFill>
                  <a:srgbClr val="003A7D"/>
                </a:solidFill>
              </a:rPr>
              <a:t>growth</a:t>
            </a:r>
            <a:endParaRPr lang="nb-NO" dirty="0" smtClean="0">
              <a:solidFill>
                <a:srgbClr val="003A7D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nb-NO" dirty="0" smtClean="0">
                <a:solidFill>
                  <a:srgbClr val="003A7D"/>
                </a:solidFill>
              </a:rPr>
              <a:t>Energy </a:t>
            </a:r>
            <a:r>
              <a:rPr lang="nb-NO" dirty="0" err="1" smtClean="0">
                <a:solidFill>
                  <a:srgbClr val="003A7D"/>
                </a:solidFill>
              </a:rPr>
              <a:t>security</a:t>
            </a:r>
            <a:endParaRPr lang="nb-NO" dirty="0" smtClean="0">
              <a:solidFill>
                <a:srgbClr val="003A7D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nb-NO" dirty="0" smtClean="0">
                <a:solidFill>
                  <a:srgbClr val="003A7D"/>
                </a:solidFill>
              </a:rPr>
              <a:t>CO</a:t>
            </a:r>
            <a:r>
              <a:rPr lang="nb-NO" baseline="-25000" dirty="0" smtClean="0">
                <a:solidFill>
                  <a:srgbClr val="003A7D"/>
                </a:solidFill>
              </a:rPr>
              <a:t>2</a:t>
            </a:r>
            <a:r>
              <a:rPr lang="nb-NO" dirty="0">
                <a:solidFill>
                  <a:srgbClr val="003A7D"/>
                </a:solidFill>
              </a:rPr>
              <a:t> </a:t>
            </a:r>
            <a:r>
              <a:rPr lang="nb-NO" dirty="0" err="1" smtClean="0">
                <a:solidFill>
                  <a:srgbClr val="003A7D"/>
                </a:solidFill>
              </a:rPr>
              <a:t>emissions</a:t>
            </a:r>
            <a:endParaRPr lang="nb-NO" dirty="0" smtClean="0">
              <a:solidFill>
                <a:srgbClr val="003A7D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nb-NO" dirty="0" smtClean="0">
                <a:solidFill>
                  <a:srgbClr val="003A7D"/>
                </a:solidFill>
              </a:rPr>
              <a:t>Environment</a:t>
            </a:r>
            <a:endParaRPr lang="en-US" dirty="0">
              <a:solidFill>
                <a:srgbClr val="003A7D"/>
              </a:solidFill>
            </a:endParaRP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34912" y="3848913"/>
            <a:ext cx="2382279" cy="363589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272" y="0"/>
            <a:ext cx="7772400" cy="1143000"/>
          </a:xfrm>
        </p:spPr>
        <p:txBody>
          <a:bodyPr/>
          <a:lstStyle/>
          <a:p>
            <a:r>
              <a:rPr lang="en-US" dirty="0" smtClean="0"/>
              <a:t>202020-politikken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43000"/>
            <a:ext cx="8132440" cy="4058816"/>
          </a:xfrm>
        </p:spPr>
        <p:txBody>
          <a:bodyPr/>
          <a:lstStyle/>
          <a:p>
            <a:pPr marL="457200" indent="-457200" hangingPunct="0">
              <a:buFont typeface="Arial" charset="0"/>
              <a:buChar char="•"/>
            </a:pPr>
            <a:r>
              <a:rPr lang="nb-NO" sz="2800" dirty="0" smtClean="0"/>
              <a:t>The </a:t>
            </a:r>
            <a:r>
              <a:rPr lang="nb-NO" sz="2800" dirty="0" err="1" smtClean="0"/>
              <a:t>main</a:t>
            </a:r>
            <a:r>
              <a:rPr lang="nb-NO" sz="2800" dirty="0" smtClean="0"/>
              <a:t> goals in </a:t>
            </a:r>
            <a:r>
              <a:rPr lang="nb-NO" sz="2800" dirty="0" err="1" smtClean="0"/>
              <a:t>EU’s</a:t>
            </a:r>
            <a:r>
              <a:rPr lang="nb-NO" sz="2800" dirty="0" smtClean="0"/>
              <a:t> </a:t>
            </a:r>
            <a:r>
              <a:rPr lang="nb-NO" sz="2800" dirty="0" err="1" smtClean="0"/>
              <a:t>strategy</a:t>
            </a:r>
            <a:r>
              <a:rPr lang="nb-NO" sz="2800" dirty="0" smtClean="0"/>
              <a:t> </a:t>
            </a:r>
            <a:r>
              <a:rPr lang="nb-NO" sz="2800" dirty="0" err="1" smtClean="0"/>
              <a:t>towards</a:t>
            </a:r>
            <a:r>
              <a:rPr lang="nb-NO" sz="2800" dirty="0" smtClean="0"/>
              <a:t> 2020 </a:t>
            </a:r>
            <a:r>
              <a:rPr lang="nb-NO" sz="2800" dirty="0" err="1" smtClean="0"/>
              <a:t>are</a:t>
            </a:r>
            <a:r>
              <a:rPr lang="nb-NO" sz="2800" dirty="0" smtClean="0"/>
              <a:t>: </a:t>
            </a:r>
            <a:endParaRPr lang="en-US" sz="2800" dirty="0" smtClean="0"/>
          </a:p>
          <a:p>
            <a:pPr marL="857250" lvl="1" indent="-457200">
              <a:buFont typeface="Arial" charset="0"/>
              <a:buChar char="•"/>
            </a:pPr>
            <a:r>
              <a:rPr lang="nb-NO" sz="2400" dirty="0" smtClean="0"/>
              <a:t>20% </a:t>
            </a:r>
            <a:r>
              <a:rPr lang="nb-NO" sz="2400" dirty="0" err="1" smtClean="0"/>
              <a:t>reduction</a:t>
            </a:r>
            <a:r>
              <a:rPr lang="nb-NO" sz="2400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</a:t>
            </a:r>
            <a:r>
              <a:rPr lang="nb-NO" sz="2400" dirty="0" err="1" smtClean="0"/>
              <a:t>greenhous</a:t>
            </a:r>
            <a:r>
              <a:rPr lang="nb-NO" sz="2400" dirty="0" smtClean="0"/>
              <a:t> gas </a:t>
            </a:r>
            <a:r>
              <a:rPr lang="nb-NO" sz="2400" dirty="0" err="1" smtClean="0"/>
              <a:t>emissions</a:t>
            </a:r>
            <a:r>
              <a:rPr lang="nb-NO" sz="2400" dirty="0" smtClean="0"/>
              <a:t> from </a:t>
            </a:r>
            <a:r>
              <a:rPr lang="nb-NO" sz="2400" dirty="0" err="1" smtClean="0"/>
              <a:t>the</a:t>
            </a:r>
            <a:r>
              <a:rPr lang="nb-NO" sz="2400" dirty="0" smtClean="0"/>
              <a:t> 1990 </a:t>
            </a:r>
            <a:r>
              <a:rPr lang="nb-NO" sz="2400" dirty="0" err="1" smtClean="0"/>
              <a:t>level</a:t>
            </a:r>
            <a:r>
              <a:rPr lang="nb-NO" sz="2400" dirty="0" smtClean="0"/>
              <a:t>. </a:t>
            </a:r>
            <a:endParaRPr lang="en-US" sz="2400" dirty="0" smtClean="0"/>
          </a:p>
          <a:p>
            <a:pPr marL="857250" lvl="1" indent="-457200">
              <a:buFont typeface="Arial" charset="0"/>
              <a:buChar char="•"/>
            </a:pPr>
            <a:r>
              <a:rPr lang="nb-NO" sz="2400" dirty="0" smtClean="0"/>
              <a:t>20</a:t>
            </a:r>
            <a:r>
              <a:rPr lang="nb-NO" sz="2400" dirty="0"/>
              <a:t>% </a:t>
            </a:r>
            <a:r>
              <a:rPr lang="nb-NO" sz="2400" dirty="0" err="1" smtClean="0"/>
              <a:t>increase</a:t>
            </a:r>
            <a:r>
              <a:rPr lang="nb-NO" sz="2400" dirty="0" smtClean="0"/>
              <a:t> in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share</a:t>
            </a:r>
            <a:r>
              <a:rPr lang="nb-NO" sz="2400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</a:t>
            </a:r>
            <a:r>
              <a:rPr lang="nb-NO" sz="2400" dirty="0" err="1" smtClean="0"/>
              <a:t>consumption</a:t>
            </a:r>
            <a:r>
              <a:rPr lang="nb-NO" sz="2400" dirty="0" smtClean="0"/>
              <a:t> from </a:t>
            </a:r>
            <a:r>
              <a:rPr lang="nb-NO" sz="2400" dirty="0" err="1" smtClean="0"/>
              <a:t>renewable</a:t>
            </a:r>
            <a:r>
              <a:rPr lang="nb-NO" sz="2400" dirty="0" smtClean="0"/>
              <a:t> </a:t>
            </a:r>
            <a:r>
              <a:rPr lang="nb-NO" sz="2400" dirty="0" err="1" smtClean="0"/>
              <a:t>energy</a:t>
            </a:r>
            <a:r>
              <a:rPr lang="nb-NO" sz="2400" dirty="0" smtClean="0"/>
              <a:t> </a:t>
            </a:r>
            <a:r>
              <a:rPr lang="nb-NO" sz="2400" dirty="0" err="1" smtClean="0"/>
              <a:t>production</a:t>
            </a:r>
            <a:r>
              <a:rPr lang="nb-NO" sz="2400" dirty="0" smtClean="0"/>
              <a:t>. </a:t>
            </a:r>
            <a:endParaRPr lang="en-US" sz="2400" dirty="0"/>
          </a:p>
          <a:p>
            <a:pPr marL="857250" lvl="1" indent="-457200">
              <a:buFont typeface="Arial" charset="0"/>
              <a:buChar char="•"/>
            </a:pPr>
            <a:r>
              <a:rPr lang="en-US" sz="2400" dirty="0"/>
              <a:t>20% </a:t>
            </a:r>
            <a:r>
              <a:rPr lang="en-US" sz="2400" dirty="0" smtClean="0"/>
              <a:t>increase in energy efficiency. </a:t>
            </a:r>
          </a:p>
          <a:p>
            <a:pPr marL="857250" lvl="1" indent="-457200">
              <a:buFont typeface="Arial" charset="0"/>
              <a:buChar char="•"/>
            </a:pPr>
            <a:endParaRPr lang="en-US" sz="2400" dirty="0"/>
          </a:p>
          <a:p>
            <a:pPr marL="0" indent="0"/>
            <a:r>
              <a:rPr lang="nb-NO" sz="2800" dirty="0" smtClean="0">
                <a:solidFill>
                  <a:srgbClr val="003B7D"/>
                </a:solidFill>
              </a:rPr>
              <a:t>This </a:t>
            </a:r>
            <a:r>
              <a:rPr lang="nb-NO" sz="2800" dirty="0" err="1" smtClean="0">
                <a:solidFill>
                  <a:srgbClr val="003B7D"/>
                </a:solidFill>
              </a:rPr>
              <a:t>strategy</a:t>
            </a:r>
            <a:r>
              <a:rPr lang="nb-NO" sz="2800" dirty="0" smtClean="0">
                <a:solidFill>
                  <a:srgbClr val="003B7D"/>
                </a:solidFill>
              </a:rPr>
              <a:t> is </a:t>
            </a:r>
            <a:r>
              <a:rPr lang="nb-NO" sz="2800" dirty="0" err="1" smtClean="0">
                <a:solidFill>
                  <a:srgbClr val="003B7D"/>
                </a:solidFill>
              </a:rPr>
              <a:t>probably</a:t>
            </a:r>
            <a:r>
              <a:rPr lang="nb-NO" sz="2800" dirty="0" smtClean="0">
                <a:solidFill>
                  <a:srgbClr val="003B7D"/>
                </a:solidFill>
              </a:rPr>
              <a:t> as </a:t>
            </a:r>
            <a:r>
              <a:rPr lang="nb-NO" sz="2800" dirty="0" err="1" smtClean="0">
                <a:solidFill>
                  <a:srgbClr val="003B7D"/>
                </a:solidFill>
              </a:rPr>
              <a:t>much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motivated</a:t>
            </a:r>
            <a:r>
              <a:rPr lang="nb-NO" sz="2800" dirty="0" smtClean="0">
                <a:solidFill>
                  <a:srgbClr val="003B7D"/>
                </a:solidFill>
              </a:rPr>
              <a:t> by </a:t>
            </a:r>
            <a:r>
              <a:rPr lang="nb-NO" sz="2800" dirty="0" err="1" smtClean="0">
                <a:solidFill>
                  <a:srgbClr val="003B7D"/>
                </a:solidFill>
              </a:rPr>
              <a:t>the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wish</a:t>
            </a:r>
            <a:r>
              <a:rPr lang="nb-NO" sz="2800" dirty="0" smtClean="0">
                <a:solidFill>
                  <a:srgbClr val="003B7D"/>
                </a:solidFill>
              </a:rPr>
              <a:t> for </a:t>
            </a:r>
            <a:r>
              <a:rPr lang="nb-NO" sz="2800" dirty="0" err="1" smtClean="0">
                <a:solidFill>
                  <a:srgbClr val="003B7D"/>
                </a:solidFill>
              </a:rPr>
              <a:t>energy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security</a:t>
            </a:r>
            <a:r>
              <a:rPr lang="nb-NO" sz="2800" dirty="0" smtClean="0">
                <a:solidFill>
                  <a:srgbClr val="003B7D"/>
                </a:solidFill>
              </a:rPr>
              <a:t>, </a:t>
            </a:r>
            <a:r>
              <a:rPr lang="nb-NO" sz="2800" dirty="0" err="1" smtClean="0">
                <a:solidFill>
                  <a:srgbClr val="003B7D"/>
                </a:solidFill>
              </a:rPr>
              <a:t>economic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growth</a:t>
            </a:r>
            <a:r>
              <a:rPr lang="nb-NO" sz="2800" dirty="0" smtClean="0">
                <a:solidFill>
                  <a:srgbClr val="003B7D"/>
                </a:solidFill>
              </a:rPr>
              <a:t>, </a:t>
            </a:r>
            <a:r>
              <a:rPr lang="nb-NO" sz="2800" dirty="0" err="1" smtClean="0">
                <a:solidFill>
                  <a:srgbClr val="003B7D"/>
                </a:solidFill>
              </a:rPr>
              <a:t>improvement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of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local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environment</a:t>
            </a:r>
            <a:r>
              <a:rPr lang="nb-NO" sz="2800" dirty="0" smtClean="0">
                <a:solidFill>
                  <a:srgbClr val="003B7D"/>
                </a:solidFill>
              </a:rPr>
              <a:t> and long-term </a:t>
            </a:r>
            <a:r>
              <a:rPr lang="nb-NO" sz="2800" dirty="0" err="1" smtClean="0">
                <a:solidFill>
                  <a:srgbClr val="003B7D"/>
                </a:solidFill>
              </a:rPr>
              <a:t>technology</a:t>
            </a:r>
            <a:r>
              <a:rPr lang="nb-NO" sz="2800" dirty="0" smtClean="0">
                <a:solidFill>
                  <a:srgbClr val="003B7D"/>
                </a:solidFill>
              </a:rPr>
              <a:t> </a:t>
            </a:r>
            <a:r>
              <a:rPr lang="nb-NO" sz="2800" dirty="0" err="1" smtClean="0">
                <a:solidFill>
                  <a:srgbClr val="003B7D"/>
                </a:solidFill>
              </a:rPr>
              <a:t>stimulation</a:t>
            </a:r>
            <a:r>
              <a:rPr lang="nb-NO" sz="2800" dirty="0" smtClean="0">
                <a:solidFill>
                  <a:srgbClr val="003B7D"/>
                </a:solidFill>
              </a:rPr>
              <a:t>, as it is </a:t>
            </a:r>
            <a:r>
              <a:rPr lang="nb-NO" sz="2800" dirty="0" err="1" smtClean="0">
                <a:solidFill>
                  <a:srgbClr val="003B7D"/>
                </a:solidFill>
              </a:rPr>
              <a:t>motivated</a:t>
            </a:r>
            <a:r>
              <a:rPr lang="nb-NO" sz="2800" dirty="0" smtClean="0">
                <a:solidFill>
                  <a:srgbClr val="003B7D"/>
                </a:solidFill>
              </a:rPr>
              <a:t> by </a:t>
            </a:r>
            <a:r>
              <a:rPr lang="nb-NO" sz="2800" dirty="0" err="1" smtClean="0">
                <a:solidFill>
                  <a:srgbClr val="003B7D"/>
                </a:solidFill>
              </a:rPr>
              <a:t>climate</a:t>
            </a:r>
            <a:r>
              <a:rPr lang="nb-NO" sz="2800" dirty="0" smtClean="0">
                <a:solidFill>
                  <a:srgbClr val="003B7D"/>
                </a:solidFill>
              </a:rPr>
              <a:t> gas </a:t>
            </a:r>
            <a:r>
              <a:rPr lang="nb-NO" sz="2800" dirty="0" err="1" smtClean="0">
                <a:solidFill>
                  <a:srgbClr val="003B7D"/>
                </a:solidFill>
              </a:rPr>
              <a:t>reductions</a:t>
            </a:r>
            <a:r>
              <a:rPr lang="nb-NO" sz="2800" dirty="0" smtClean="0">
                <a:solidFill>
                  <a:srgbClr val="003B7D"/>
                </a:solidFill>
              </a:rPr>
              <a:t>. </a:t>
            </a:r>
            <a:endParaRPr lang="en-US" sz="2800" dirty="0">
              <a:solidFill>
                <a:srgbClr val="003B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39" y="116632"/>
            <a:ext cx="7772400" cy="1143000"/>
          </a:xfrm>
        </p:spPr>
        <p:txBody>
          <a:bodyPr/>
          <a:lstStyle/>
          <a:p>
            <a:r>
              <a:rPr lang="en-US" dirty="0" smtClean="0"/>
              <a:t>Policy instruments: Subsidies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7772400" cy="407707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Stimuli, </a:t>
            </a:r>
            <a:r>
              <a:rPr lang="nb-NO" sz="2800" dirty="0" err="1" smtClean="0"/>
              <a:t>rather</a:t>
            </a:r>
            <a:r>
              <a:rPr lang="nb-NO" sz="2800" dirty="0" smtClean="0"/>
              <a:t> </a:t>
            </a:r>
            <a:r>
              <a:rPr lang="nb-NO" sz="2800" dirty="0" err="1" smtClean="0"/>
              <a:t>than</a:t>
            </a:r>
            <a:r>
              <a:rPr lang="nb-NO" sz="2800" dirty="0" smtClean="0"/>
              <a:t> </a:t>
            </a:r>
            <a:r>
              <a:rPr lang="nb-NO" sz="2800" dirty="0" err="1" smtClean="0"/>
              <a:t>punishment</a:t>
            </a:r>
            <a:endParaRPr lang="nb-NO" sz="2800" dirty="0"/>
          </a:p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In Europe, </a:t>
            </a:r>
            <a:r>
              <a:rPr lang="nb-NO" sz="2800" dirty="0"/>
              <a:t>innmatingstariffer </a:t>
            </a:r>
            <a:r>
              <a:rPr lang="nb-NO" sz="2800" dirty="0" smtClean="0"/>
              <a:t>have </a:t>
            </a:r>
            <a:r>
              <a:rPr lang="nb-NO" sz="2800" dirty="0" err="1" smtClean="0"/>
              <a:t>been</a:t>
            </a:r>
            <a:r>
              <a:rPr lang="nb-NO" sz="2800" dirty="0" smtClean="0"/>
              <a:t> a </a:t>
            </a:r>
            <a:r>
              <a:rPr lang="nb-NO" sz="2800" dirty="0" err="1" smtClean="0"/>
              <a:t>common</a:t>
            </a:r>
            <a:r>
              <a:rPr lang="nb-NO" sz="2800" dirty="0" smtClean="0"/>
              <a:t> </a:t>
            </a:r>
            <a:r>
              <a:rPr lang="nb-NO" sz="2800" dirty="0" err="1" smtClean="0"/>
              <a:t>subsidy</a:t>
            </a:r>
            <a:r>
              <a:rPr lang="nb-NO" sz="2800" dirty="0" smtClean="0"/>
              <a:t> regime for </a:t>
            </a:r>
            <a:r>
              <a:rPr lang="nb-NO" sz="2800" dirty="0" err="1" smtClean="0"/>
              <a:t>investment</a:t>
            </a:r>
            <a:r>
              <a:rPr lang="nb-NO" sz="2800" dirty="0" smtClean="0"/>
              <a:t> in solar </a:t>
            </a:r>
            <a:r>
              <a:rPr lang="nb-NO" sz="2800" dirty="0" err="1" smtClean="0"/>
              <a:t>energy</a:t>
            </a:r>
            <a:r>
              <a:rPr lang="nb-NO" sz="2800" dirty="0" smtClean="0"/>
              <a:t> and </a:t>
            </a:r>
            <a:r>
              <a:rPr lang="nb-NO" sz="2800" dirty="0" err="1" smtClean="0"/>
              <a:t>wind</a:t>
            </a:r>
            <a:r>
              <a:rPr lang="nb-NO" sz="2800" dirty="0" smtClean="0"/>
              <a:t> </a:t>
            </a:r>
            <a:r>
              <a:rPr lang="nb-NO" sz="2800" dirty="0" err="1" smtClean="0"/>
              <a:t>power</a:t>
            </a:r>
            <a:r>
              <a:rPr lang="nb-NO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Green </a:t>
            </a:r>
            <a:r>
              <a:rPr lang="nb-NO" sz="2800" dirty="0" err="1" smtClean="0"/>
              <a:t>certificates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1640" y="4077072"/>
            <a:ext cx="4860032" cy="266760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94" y="23581"/>
            <a:ext cx="7772400" cy="1143000"/>
          </a:xfrm>
        </p:spPr>
        <p:txBody>
          <a:bodyPr/>
          <a:lstStyle/>
          <a:p>
            <a:r>
              <a:rPr lang="en-US" dirty="0" smtClean="0"/>
              <a:t>Feed in </a:t>
            </a:r>
            <a:r>
              <a:rPr lang="en-US" dirty="0" err="1" smtClean="0"/>
              <a:t>tarrifs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994" y="1052736"/>
            <a:ext cx="7772400" cy="34290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nb-NO" sz="2800" dirty="0" err="1" smtClean="0"/>
              <a:t>Efficient</a:t>
            </a:r>
            <a:r>
              <a:rPr lang="nb-NO" sz="2800" dirty="0" smtClean="0"/>
              <a:t> policy instrument to </a:t>
            </a:r>
            <a:r>
              <a:rPr lang="nb-NO" sz="2800" dirty="0" err="1" smtClean="0"/>
              <a:t>reach</a:t>
            </a:r>
            <a:r>
              <a:rPr lang="nb-NO" sz="2800" dirty="0" smtClean="0"/>
              <a:t> a </a:t>
            </a:r>
            <a:r>
              <a:rPr lang="nb-NO" sz="2800" dirty="0" err="1" smtClean="0"/>
              <a:t>certain</a:t>
            </a:r>
            <a:r>
              <a:rPr lang="nb-NO" sz="2800" dirty="0" smtClean="0"/>
              <a:t> </a:t>
            </a:r>
            <a:r>
              <a:rPr lang="nb-NO" sz="2800" dirty="0" err="1" smtClean="0"/>
              <a:t>amount</a:t>
            </a:r>
            <a:r>
              <a:rPr lang="nb-NO" sz="2800" dirty="0" smtClean="0"/>
              <a:t> </a:t>
            </a:r>
            <a:r>
              <a:rPr lang="nb-NO" sz="2800" dirty="0" err="1" smtClean="0"/>
              <a:t>of</a:t>
            </a:r>
            <a:r>
              <a:rPr lang="nb-NO" sz="2800" dirty="0" smtClean="0"/>
              <a:t> </a:t>
            </a:r>
            <a:r>
              <a:rPr lang="nb-NO" sz="2800" dirty="0" err="1" smtClean="0"/>
              <a:t>installed</a:t>
            </a:r>
            <a:r>
              <a:rPr lang="nb-NO" sz="2800" dirty="0" smtClean="0"/>
              <a:t> </a:t>
            </a:r>
            <a:r>
              <a:rPr lang="nb-NO" sz="2800" dirty="0" err="1" smtClean="0"/>
              <a:t>capacity</a:t>
            </a:r>
            <a:endParaRPr lang="nb-NO" sz="2800" dirty="0" smtClean="0"/>
          </a:p>
          <a:p>
            <a:pPr marL="857250" lvl="1" indent="-457200">
              <a:buFont typeface="Arial" charset="0"/>
              <a:buChar char="•"/>
            </a:pPr>
            <a:r>
              <a:rPr lang="nb-NO" sz="2400" dirty="0" smtClean="0"/>
              <a:t>Investors </a:t>
            </a:r>
            <a:r>
              <a:rPr lang="nb-NO" sz="2400" dirty="0" err="1" smtClean="0"/>
              <a:t>appreciate</a:t>
            </a:r>
            <a:r>
              <a:rPr lang="nb-NO" sz="2400" dirty="0" smtClean="0"/>
              <a:t> </a:t>
            </a:r>
            <a:r>
              <a:rPr lang="nb-NO" sz="2400" dirty="0" err="1" smtClean="0"/>
              <a:t>that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income</a:t>
            </a:r>
            <a:r>
              <a:rPr lang="nb-NO" sz="2400" dirty="0" smtClean="0"/>
              <a:t> risk is </a:t>
            </a:r>
            <a:r>
              <a:rPr lang="nb-NO" sz="2400" dirty="0" err="1" smtClean="0"/>
              <a:t>removed</a:t>
            </a:r>
            <a:r>
              <a:rPr lang="nb-NO" sz="2400" dirty="0" smtClean="0"/>
              <a:t>. </a:t>
            </a:r>
          </a:p>
          <a:p>
            <a:pPr marL="857250" lvl="1" indent="-457200">
              <a:buFont typeface="Arial" charset="0"/>
              <a:buChar char="•"/>
            </a:pPr>
            <a:r>
              <a:rPr lang="nb-NO" sz="2400" dirty="0" err="1" smtClean="0"/>
              <a:t>Combines</a:t>
            </a:r>
            <a:r>
              <a:rPr lang="nb-NO" sz="2400" dirty="0" smtClean="0"/>
              <a:t> safe </a:t>
            </a:r>
            <a:r>
              <a:rPr lang="nb-NO" sz="2400" dirty="0" err="1" smtClean="0"/>
              <a:t>income</a:t>
            </a:r>
            <a:r>
              <a:rPr lang="nb-NO" sz="2400" dirty="0" smtClean="0"/>
              <a:t> per </a:t>
            </a:r>
            <a:r>
              <a:rPr lang="nb-NO" sz="2400" dirty="0" err="1" smtClean="0"/>
              <a:t>produced</a:t>
            </a:r>
            <a:r>
              <a:rPr lang="nb-NO" sz="2400" dirty="0" smtClean="0"/>
              <a:t> </a:t>
            </a:r>
            <a:r>
              <a:rPr lang="nb-NO" sz="2400" dirty="0"/>
              <a:t>kWh </a:t>
            </a:r>
            <a:r>
              <a:rPr lang="nb-NO" sz="2400" dirty="0" err="1" smtClean="0"/>
              <a:t>with</a:t>
            </a:r>
            <a:r>
              <a:rPr lang="nb-NO" sz="2400" dirty="0" smtClean="0"/>
              <a:t> </a:t>
            </a:r>
            <a:r>
              <a:rPr lang="nb-NO" sz="2400" dirty="0" err="1" smtClean="0"/>
              <a:t>guaranteed</a:t>
            </a:r>
            <a:r>
              <a:rPr lang="nb-NO" sz="2400" dirty="0" smtClean="0"/>
              <a:t> </a:t>
            </a:r>
            <a:r>
              <a:rPr lang="nb-NO" sz="2400" dirty="0" err="1" smtClean="0"/>
              <a:t>market</a:t>
            </a:r>
            <a:r>
              <a:rPr lang="nb-NO" sz="2400" dirty="0" smtClean="0"/>
              <a:t> </a:t>
            </a:r>
            <a:r>
              <a:rPr lang="nb-NO" sz="2400" dirty="0" err="1" smtClean="0"/>
              <a:t>access</a:t>
            </a:r>
            <a:r>
              <a:rPr lang="nb-NO" sz="2400" dirty="0" smtClean="0"/>
              <a:t>. </a:t>
            </a:r>
            <a:endParaRPr lang="en-US" sz="2400" dirty="0" smtClean="0"/>
          </a:p>
          <a:p>
            <a:pPr marL="857250" lvl="1" indent="-457200">
              <a:buFont typeface="Arial" charset="0"/>
              <a:buChar char="•"/>
            </a:pPr>
            <a:endParaRPr lang="nb-NO" sz="2800" dirty="0" smtClean="0"/>
          </a:p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Not a </a:t>
            </a:r>
            <a:r>
              <a:rPr lang="nb-NO" sz="2800" dirty="0" err="1" smtClean="0"/>
              <a:t>cost</a:t>
            </a:r>
            <a:r>
              <a:rPr lang="nb-NO" sz="2800" dirty="0" smtClean="0"/>
              <a:t> </a:t>
            </a:r>
            <a:r>
              <a:rPr lang="nb-NO" sz="2800" dirty="0" err="1" smtClean="0"/>
              <a:t>efficient</a:t>
            </a:r>
            <a:r>
              <a:rPr lang="nb-NO" sz="2800" dirty="0" smtClean="0"/>
              <a:t> </a:t>
            </a:r>
            <a:r>
              <a:rPr lang="nb-NO" sz="2800" dirty="0" err="1" smtClean="0"/>
              <a:t>climate</a:t>
            </a:r>
            <a:r>
              <a:rPr lang="nb-NO" sz="2800" dirty="0" smtClean="0"/>
              <a:t> policy instrument</a:t>
            </a:r>
          </a:p>
          <a:p>
            <a:pPr marL="857250" lvl="1" indent="-457200">
              <a:buFont typeface="Arial" charset="0"/>
              <a:buChar char="•"/>
            </a:pPr>
            <a:r>
              <a:rPr lang="nb-NO" sz="2400" dirty="0" err="1" smtClean="0"/>
              <a:t>Favorizes</a:t>
            </a:r>
            <a:r>
              <a:rPr lang="nb-NO" sz="2400" dirty="0" smtClean="0"/>
              <a:t> a pre-</a:t>
            </a:r>
            <a:r>
              <a:rPr lang="nb-NO" sz="2400" dirty="0" err="1" smtClean="0"/>
              <a:t>chosen</a:t>
            </a:r>
            <a:r>
              <a:rPr lang="nb-NO" sz="2400" dirty="0" smtClean="0"/>
              <a:t> </a:t>
            </a:r>
            <a:r>
              <a:rPr lang="nb-NO" sz="2400" dirty="0" err="1" smtClean="0"/>
              <a:t>technology</a:t>
            </a:r>
            <a:r>
              <a:rPr lang="nb-NO" sz="2400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nb-NO" sz="2800" dirty="0" smtClean="0"/>
          </a:p>
          <a:p>
            <a:pPr marL="457200" indent="-457200">
              <a:buFont typeface="Arial" charset="0"/>
              <a:buChar char="•"/>
            </a:pPr>
            <a:r>
              <a:rPr lang="nb-NO" sz="2800" dirty="0" smtClean="0"/>
              <a:t>Has to be </a:t>
            </a:r>
            <a:r>
              <a:rPr lang="nb-NO" sz="2800" dirty="0" err="1" smtClean="0"/>
              <a:t>seen</a:t>
            </a:r>
            <a:r>
              <a:rPr lang="nb-NO" sz="2800" dirty="0" smtClean="0"/>
              <a:t> in a </a:t>
            </a:r>
            <a:r>
              <a:rPr lang="nb-NO" sz="2800" dirty="0" err="1" smtClean="0"/>
              <a:t>context</a:t>
            </a:r>
            <a:r>
              <a:rPr lang="nb-NO" sz="2800" dirty="0" smtClean="0"/>
              <a:t> </a:t>
            </a:r>
            <a:r>
              <a:rPr lang="nb-NO" sz="2800" dirty="0" err="1" smtClean="0"/>
              <a:t>with</a:t>
            </a:r>
            <a:r>
              <a:rPr lang="nb-NO" sz="2800" dirty="0" smtClean="0"/>
              <a:t> </a:t>
            </a:r>
            <a:r>
              <a:rPr lang="nb-NO" sz="2800" dirty="0" err="1" smtClean="0"/>
              <a:t>politicians</a:t>
            </a:r>
            <a:r>
              <a:rPr lang="nb-NO" sz="2800" dirty="0" smtClean="0"/>
              <a:t> </a:t>
            </a:r>
            <a:r>
              <a:rPr lang="nb-NO" sz="2800" dirty="0" err="1" smtClean="0"/>
              <a:t>that</a:t>
            </a:r>
            <a:r>
              <a:rPr lang="nb-NO" sz="2800" dirty="0" smtClean="0"/>
              <a:t> have </a:t>
            </a:r>
            <a:r>
              <a:rPr lang="nb-NO" sz="2800" dirty="0" err="1" smtClean="0"/>
              <a:t>other</a:t>
            </a:r>
            <a:r>
              <a:rPr lang="nb-NO" sz="2800" dirty="0" smtClean="0"/>
              <a:t> goals in </a:t>
            </a:r>
            <a:r>
              <a:rPr lang="nb-NO" sz="2800" dirty="0" err="1" smtClean="0"/>
              <a:t>addition</a:t>
            </a:r>
            <a:r>
              <a:rPr lang="nb-NO" sz="2800" dirty="0" smtClean="0"/>
              <a:t> to </a:t>
            </a:r>
            <a:r>
              <a:rPr lang="nb-NO" sz="2800" dirty="0" err="1" smtClean="0"/>
              <a:t>climate</a:t>
            </a:r>
            <a:r>
              <a:rPr lang="nb-NO" sz="2800" dirty="0" smtClean="0"/>
              <a:t> goals. </a:t>
            </a:r>
          </a:p>
        </p:txBody>
      </p:sp>
    </p:spTree>
    <p:extLst>
      <p:ext uri="{BB962C8B-B14F-4D97-AF65-F5344CB8AC3E}">
        <p14:creationId xmlns:p14="http://schemas.microsoft.com/office/powerpoint/2010/main" val="68273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nSES ppt mal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Tx/>
          <a:buFontTx/>
          <a:buNone/>
          <a:tabLst/>
          <a:defRPr kumimoji="0" lang="nb-NO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Tx/>
          <a:buFontTx/>
          <a:buNone/>
          <a:tabLst/>
          <a:defRPr kumimoji="0" lang="nb-NO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CenSES ppt mal</Template>
  <TotalTime>6</TotalTime>
  <Words>1934</Words>
  <Application>Microsoft Macintosh PowerPoint</Application>
  <PresentationFormat>Skjermfremvisning (4:3)</PresentationFormat>
  <Paragraphs>170</Paragraphs>
  <Slides>40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40</vt:i4>
      </vt:variant>
    </vt:vector>
  </HeadingPairs>
  <TitlesOfParts>
    <vt:vector size="47" baseType="lpstr">
      <vt:lpstr>Calibri</vt:lpstr>
      <vt:lpstr>Courier New</vt:lpstr>
      <vt:lpstr>ＭＳ Ｐゴシック</vt:lpstr>
      <vt:lpstr>Symbol</vt:lpstr>
      <vt:lpstr>Times New Roman</vt:lpstr>
      <vt:lpstr>Arial</vt:lpstr>
      <vt:lpstr>CenSES ppt mal</vt:lpstr>
      <vt:lpstr>PowerPoint-presentasjon</vt:lpstr>
      <vt:lpstr>EU climate policy</vt:lpstr>
      <vt:lpstr>EUROPEAN CLIMATE POLICY</vt:lpstr>
      <vt:lpstr>EU ETS</vt:lpstr>
      <vt:lpstr>EU ETS</vt:lpstr>
      <vt:lpstr>202020 policy</vt:lpstr>
      <vt:lpstr>202020-politikken</vt:lpstr>
      <vt:lpstr>Policy instruments: Subsidies</vt:lpstr>
      <vt:lpstr>Feed in tarrifs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European policy scenarios</vt:lpstr>
      <vt:lpstr>European electricity demand(GCAM)</vt:lpstr>
      <vt:lpstr>CO2 prices</vt:lpstr>
      <vt:lpstr>Installert kapasitet i Europa kraftmarkedet i 2050</vt:lpstr>
      <vt:lpstr>NORWEGIAN ENERGY AND CLIMATE POLICY </vt:lpstr>
      <vt:lpstr>International obligations </vt:lpstr>
      <vt:lpstr>Norwegian renewable energy</vt:lpstr>
      <vt:lpstr>New infrastructure in 2050 -  202020</vt:lpstr>
      <vt:lpstr>New infrastructure in 2050 - 450</vt:lpstr>
      <vt:lpstr>New Infrastructure in 2050-  650 ppm</vt:lpstr>
      <vt:lpstr>Challenge</vt:lpstr>
      <vt:lpstr>Subsidies – Green certificates</vt:lpstr>
      <vt:lpstr>Effect on climate gas emissions</vt:lpstr>
      <vt:lpstr>Norwegian climate policy</vt:lpstr>
      <vt:lpstr>Local versus global emissions</vt:lpstr>
      <vt:lpstr>Electrification of transport</vt:lpstr>
      <vt:lpstr>Electrification of the shelf</vt:lpstr>
      <vt:lpstr>Energieffektivisering</vt:lpstr>
      <vt:lpstr>Case: ”Trouble in the neighbourhood”</vt:lpstr>
      <vt:lpstr>PowerPoint-presentasjon</vt:lpstr>
      <vt:lpstr>New drivers: Active consumers and distributed generation</vt:lpstr>
      <vt:lpstr>PowerPoint-presentasjon</vt:lpstr>
      <vt:lpstr>PowerPoint-presentasjon</vt:lpstr>
      <vt:lpstr>Stimulating long-term restructuring</vt:lpstr>
      <vt:lpstr>Recommendations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E. Reinholtsen</dc:creator>
  <cp:lastModifiedBy>Microsoft Office-bruker</cp:lastModifiedBy>
  <cp:revision>321</cp:revision>
  <cp:lastPrinted>2012-09-03T12:21:29Z</cp:lastPrinted>
  <dcterms:created xsi:type="dcterms:W3CDTF">2011-10-10T06:18:48Z</dcterms:created>
  <dcterms:modified xsi:type="dcterms:W3CDTF">2018-02-06T20:33:44Z</dcterms:modified>
</cp:coreProperties>
</file>